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690" r:id="rId3"/>
    <p:sldMasterId id="2147483700" r:id="rId4"/>
    <p:sldMasterId id="2147483710" r:id="rId5"/>
  </p:sldMasterIdLst>
  <p:notesMasterIdLst>
    <p:notesMasterId r:id="rId31"/>
  </p:notesMasterIdLst>
  <p:handoutMasterIdLst>
    <p:handoutMasterId r:id="rId32"/>
  </p:handoutMasterIdLst>
  <p:sldIdLst>
    <p:sldId id="283" r:id="rId6"/>
    <p:sldId id="284" r:id="rId7"/>
    <p:sldId id="257" r:id="rId8"/>
    <p:sldId id="258" r:id="rId9"/>
    <p:sldId id="259" r:id="rId10"/>
    <p:sldId id="260" r:id="rId11"/>
    <p:sldId id="285" r:id="rId12"/>
    <p:sldId id="286" r:id="rId13"/>
    <p:sldId id="287" r:id="rId14"/>
    <p:sldId id="288" r:id="rId15"/>
    <p:sldId id="265" r:id="rId16"/>
    <p:sldId id="266" r:id="rId17"/>
    <p:sldId id="267" r:id="rId18"/>
    <p:sldId id="301" r:id="rId19"/>
    <p:sldId id="290" r:id="rId20"/>
    <p:sldId id="271" r:id="rId21"/>
    <p:sldId id="291" r:id="rId22"/>
    <p:sldId id="275" r:id="rId23"/>
    <p:sldId id="294" r:id="rId24"/>
    <p:sldId id="302" r:id="rId25"/>
    <p:sldId id="296" r:id="rId26"/>
    <p:sldId id="297" r:id="rId27"/>
    <p:sldId id="298" r:id="rId28"/>
    <p:sldId id="299" r:id="rId29"/>
    <p:sldId id="305"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autoAdjust="0"/>
    <p:restoredTop sz="72519" autoAdjust="0"/>
  </p:normalViewPr>
  <p:slideViewPr>
    <p:cSldViewPr snapToGrid="0">
      <p:cViewPr varScale="1">
        <p:scale>
          <a:sx n="84" d="100"/>
          <a:sy n="84" d="100"/>
        </p:scale>
        <p:origin x="1003" y="82"/>
      </p:cViewPr>
      <p:guideLst/>
    </p:cSldViewPr>
  </p:slideViewPr>
  <p:notesTextViewPr>
    <p:cViewPr>
      <p:scale>
        <a:sx n="1" d="1"/>
        <a:sy n="1" d="1"/>
      </p:scale>
      <p:origin x="0" y="0"/>
    </p:cViewPr>
  </p:notesTextViewPr>
  <p:sorterViewPr>
    <p:cViewPr>
      <p:scale>
        <a:sx n="100" d="100"/>
        <a:sy n="100" d="100"/>
      </p:scale>
      <p:origin x="0" y="-5154"/>
    </p:cViewPr>
  </p:sorterViewPr>
  <p:notesViewPr>
    <p:cSldViewPr snapToGrid="0">
      <p:cViewPr varScale="1">
        <p:scale>
          <a:sx n="89" d="100"/>
          <a:sy n="89" d="100"/>
        </p:scale>
        <p:origin x="330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EF0B92D-2554-3147-92C5-23F6EA8D0D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A049B6C0-CF19-BD47-8D38-551F70B5A2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28B7E3-24B9-0940-B825-2596C1891613}" type="datetimeFigureOut">
              <a:rPr lang="fr-FR" smtClean="0"/>
              <a:t>18/10/2021</a:t>
            </a:fld>
            <a:endParaRPr lang="fr-FR"/>
          </a:p>
        </p:txBody>
      </p:sp>
      <p:sp>
        <p:nvSpPr>
          <p:cNvPr id="4" name="Espace réservé du pied de page 3">
            <a:extLst>
              <a:ext uri="{FF2B5EF4-FFF2-40B4-BE49-F238E27FC236}">
                <a16:creationId xmlns:a16="http://schemas.microsoft.com/office/drawing/2014/main" id="{EF155995-DFCC-6741-9962-74BB0204A1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B9F718C5-B4D7-F349-B79F-911E0F187E3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24C317-7696-114E-AC1C-AED5A63B05A9}" type="slidenum">
              <a:rPr lang="fr-FR" smtClean="0"/>
              <a:t>‹N°›</a:t>
            </a:fld>
            <a:endParaRPr lang="fr-FR"/>
          </a:p>
        </p:txBody>
      </p:sp>
    </p:spTree>
    <p:extLst>
      <p:ext uri="{BB962C8B-B14F-4D97-AF65-F5344CB8AC3E}">
        <p14:creationId xmlns:p14="http://schemas.microsoft.com/office/powerpoint/2010/main" val="251198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FB7A75-F0F0-466C-8404-646C383F8C53}" type="datetimeFigureOut">
              <a:rPr lang="fr-FR" smtClean="0"/>
              <a:t>18/10/2021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19021-95AD-4A28-AE7F-754862E6DFC1}" type="slidenum">
              <a:rPr lang="fr-FR" smtClean="0"/>
              <a:t>‹N°›</a:t>
            </a:fld>
            <a:endParaRPr lang="fr-FR"/>
          </a:p>
        </p:txBody>
      </p:sp>
    </p:spTree>
    <p:extLst>
      <p:ext uri="{BB962C8B-B14F-4D97-AF65-F5344CB8AC3E}">
        <p14:creationId xmlns:p14="http://schemas.microsoft.com/office/powerpoint/2010/main" val="3306505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7" name="Google Shape;257;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 name="Google Shape;164;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2" name="Google Shape;17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 name="Google Shape;18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3252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5" name="Google Shape;22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10.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5.xml"/><Relationship Id="rId4" Type="http://schemas.openxmlformats.org/officeDocument/2006/relationships/image" Target="../media/image1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Titre de s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746A3B-C782-4592-8E2D-E990FFD26E9E}"/>
              </a:ext>
            </a:extLst>
          </p:cNvPr>
          <p:cNvSpPr/>
          <p:nvPr userDrawn="1"/>
        </p:nvSpPr>
        <p:spPr>
          <a:xfrm>
            <a:off x="188536" y="-1"/>
            <a:ext cx="12003464" cy="6670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 forme 10">
            <a:extLst>
              <a:ext uri="{FF2B5EF4-FFF2-40B4-BE49-F238E27FC236}">
                <a16:creationId xmlns:a16="http://schemas.microsoft.com/office/drawing/2014/main" id="{F94B3313-C59B-4EBA-A8C8-E9A630356D31}"/>
              </a:ext>
            </a:extLst>
          </p:cNvPr>
          <p:cNvSpPr/>
          <p:nvPr userDrawn="1"/>
        </p:nvSpPr>
        <p:spPr>
          <a:xfrm flipV="1">
            <a:off x="0" y="-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sp>
        <p:nvSpPr>
          <p:cNvPr id="2" name="Titre 1">
            <a:extLst>
              <a:ext uri="{FF2B5EF4-FFF2-40B4-BE49-F238E27FC236}">
                <a16:creationId xmlns:a16="http://schemas.microsoft.com/office/drawing/2014/main" id="{4D7CA7C2-C600-4AEC-8946-D8309AAEC2CC}"/>
              </a:ext>
            </a:extLst>
          </p:cNvPr>
          <p:cNvSpPr>
            <a:spLocks noGrp="1"/>
          </p:cNvSpPr>
          <p:nvPr>
            <p:ph type="title"/>
          </p:nvPr>
        </p:nvSpPr>
        <p:spPr>
          <a:xfrm>
            <a:off x="916082" y="2288877"/>
            <a:ext cx="6521874" cy="1394036"/>
          </a:xfrm>
        </p:spPr>
        <p:txBody>
          <a:bodyPr wrap="square" anchor="ctr">
            <a:spAutoFit/>
          </a:bodyPr>
          <a:lstStyle>
            <a:lvl1pPr>
              <a:lnSpc>
                <a:spcPct val="110000"/>
              </a:lnSpc>
              <a:defRPr sz="4000" b="1">
                <a:solidFill>
                  <a:schemeClr val="accent1"/>
                </a:solidFill>
              </a:defRPr>
            </a:lvl1pPr>
          </a:lstStyle>
          <a:p>
            <a:r>
              <a:rPr lang="fr-FR"/>
              <a:t>Modifiez le style du titre</a:t>
            </a:r>
          </a:p>
        </p:txBody>
      </p:sp>
      <p:pic>
        <p:nvPicPr>
          <p:cNvPr id="6" name="Image 5">
            <a:extLst>
              <a:ext uri="{FF2B5EF4-FFF2-40B4-BE49-F238E27FC236}">
                <a16:creationId xmlns:a16="http://schemas.microsoft.com/office/drawing/2014/main" id="{55D29401-026B-4CC7-A66B-BA3EE4425E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1060" y="2849527"/>
            <a:ext cx="3497796" cy="4008474"/>
          </a:xfrm>
          <a:prstGeom prst="rect">
            <a:avLst/>
          </a:prstGeom>
        </p:spPr>
      </p:pic>
      <p:sp>
        <p:nvSpPr>
          <p:cNvPr id="12" name="Forme libre : forme 11">
            <a:extLst>
              <a:ext uri="{FF2B5EF4-FFF2-40B4-BE49-F238E27FC236}">
                <a16:creationId xmlns:a16="http://schemas.microsoft.com/office/drawing/2014/main" id="{E9EC7C6D-E859-4A67-B5D0-64300E3E8656}"/>
              </a:ext>
            </a:extLst>
          </p:cNvPr>
          <p:cNvSpPr/>
          <p:nvPr userDrawn="1"/>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pic>
        <p:nvPicPr>
          <p:cNvPr id="8" name="Image 7" descr="Une image contenant texte&#10;&#10;Description générée automatiquement">
            <a:extLst>
              <a:ext uri="{FF2B5EF4-FFF2-40B4-BE49-F238E27FC236}">
                <a16:creationId xmlns:a16="http://schemas.microsoft.com/office/drawing/2014/main" id="{7C65E0E5-E405-7141-8EEF-6EA7EAD7C4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297785" y="-29921"/>
            <a:ext cx="2894215" cy="1641856"/>
          </a:xfrm>
          <a:prstGeom prst="rect">
            <a:avLst/>
          </a:prstGeom>
        </p:spPr>
      </p:pic>
    </p:spTree>
    <p:extLst>
      <p:ext uri="{BB962C8B-B14F-4D97-AF65-F5344CB8AC3E}">
        <p14:creationId xmlns:p14="http://schemas.microsoft.com/office/powerpoint/2010/main" val="775092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025DB2-BD2C-3845-917E-4AEAEC77425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8B46D0C7-D86A-C346-811B-02290F5ED5B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Tree>
    <p:extLst>
      <p:ext uri="{BB962C8B-B14F-4D97-AF65-F5344CB8AC3E}">
        <p14:creationId xmlns:p14="http://schemas.microsoft.com/office/powerpoint/2010/main" val="1571194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EC49EB-AE06-E64B-8A2C-88ADB2192C1A}"/>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E4910F9A-9486-3F4D-B29C-8DCB5B9E6F30}"/>
              </a:ext>
            </a:extLst>
          </p:cNvPr>
          <p:cNvSpPr>
            <a:spLocks noGrp="1"/>
          </p:cNvSpPr>
          <p:nvPr>
            <p:ph idx="1"/>
          </p:nvPr>
        </p:nvSpPr>
        <p:spPr>
          <a:xfrm>
            <a:off x="838200" y="1825625"/>
            <a:ext cx="10515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03218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8DD4A2-30EC-3842-8576-8CA5127D38A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C935DCF-A86A-4F4D-B3C9-FB0DA0AC989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Tree>
    <p:extLst>
      <p:ext uri="{BB962C8B-B14F-4D97-AF65-F5344CB8AC3E}">
        <p14:creationId xmlns:p14="http://schemas.microsoft.com/office/powerpoint/2010/main" val="40796504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CDC8D5-DCE4-4842-8F81-D1C23F7829B2}"/>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F156082F-CA90-B747-B72D-5D76DD5E9783}"/>
              </a:ext>
            </a:extLst>
          </p:cNvPr>
          <p:cNvSpPr>
            <a:spLocks noGrp="1"/>
          </p:cNvSpPr>
          <p:nvPr>
            <p:ph sz="half" idx="1"/>
          </p:nvPr>
        </p:nvSpPr>
        <p:spPr>
          <a:xfrm>
            <a:off x="838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4D1E149-785C-4E49-A429-D34EFBD9840A}"/>
              </a:ext>
            </a:extLst>
          </p:cNvPr>
          <p:cNvSpPr>
            <a:spLocks noGrp="1"/>
          </p:cNvSpPr>
          <p:nvPr>
            <p:ph sz="half" idx="2"/>
          </p:nvPr>
        </p:nvSpPr>
        <p:spPr>
          <a:xfrm>
            <a:off x="6172200" y="1825625"/>
            <a:ext cx="51816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03547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515AD42-DA7C-D141-AB69-16918BE84A67}"/>
              </a:ext>
            </a:extLst>
          </p:cNvPr>
          <p:cNvSpPr>
            <a:spLocks noGrp="1"/>
          </p:cNvSpPr>
          <p:nvPr>
            <p:ph type="title"/>
          </p:nvPr>
        </p:nvSpPr>
        <p:spPr>
          <a:xfrm>
            <a:off x="839788" y="365125"/>
            <a:ext cx="105156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F70118F5-77AB-CD45-B7D7-EEDB9198D97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36952D7-C4CA-E141-BA71-67D1ED4B4F93}"/>
              </a:ext>
            </a:extLst>
          </p:cNvPr>
          <p:cNvSpPr>
            <a:spLocks noGrp="1"/>
          </p:cNvSpPr>
          <p:nvPr>
            <p:ph sz="half" idx="2"/>
          </p:nvPr>
        </p:nvSpPr>
        <p:spPr>
          <a:xfrm>
            <a:off x="839788" y="2505075"/>
            <a:ext cx="5157787"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5CE3A08-6E7B-3042-B382-BBE033752970}"/>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F111E11-A7BE-7D44-AA3D-A0C1CFE2FB5C}"/>
              </a:ext>
            </a:extLst>
          </p:cNvPr>
          <p:cNvSpPr>
            <a:spLocks noGrp="1"/>
          </p:cNvSpPr>
          <p:nvPr>
            <p:ph sz="quarter" idx="4"/>
          </p:nvPr>
        </p:nvSpPr>
        <p:spPr>
          <a:xfrm>
            <a:off x="6172200" y="2505075"/>
            <a:ext cx="5183188"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776694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1_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9828515-EACC-FE4B-BF1F-7809D49E5952}"/>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2199369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6291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3DEC27-44E4-5B4B-A2CC-F918D2F0C41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962B95FE-6BF2-D44C-B791-9A32265F2A8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EE0544E-8ACB-B04D-859E-44468AAFEE6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13657794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8B5CDD-3671-3241-B7B9-6461304A7A0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41E4F2C7-B6B9-884A-AD71-0ECF618627E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83951013-A881-BE4D-83C0-1446006970C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Tree>
    <p:extLst>
      <p:ext uri="{BB962C8B-B14F-4D97-AF65-F5344CB8AC3E}">
        <p14:creationId xmlns:p14="http://schemas.microsoft.com/office/powerpoint/2010/main" val="1597425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36C659-DD43-5D46-BE87-9FDF2CB250EA}"/>
              </a:ext>
            </a:extLst>
          </p:cNvPr>
          <p:cNvSpPr>
            <a:spLocks noGrp="1"/>
          </p:cNvSpPr>
          <p:nvPr>
            <p:ph type="title"/>
          </p:nvPr>
        </p:nvSpPr>
        <p:spPr>
          <a:xfrm>
            <a:off x="838200" y="365125"/>
            <a:ext cx="10515600"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0021F509-8D95-9F47-A26F-904A0974207F}"/>
              </a:ext>
            </a:extLst>
          </p:cNvPr>
          <p:cNvSpPr>
            <a:spLocks noGrp="1"/>
          </p:cNvSpPr>
          <p:nvPr>
            <p:ph type="body" orient="vert" idx="1"/>
          </p:nvPr>
        </p:nvSpPr>
        <p:spPr>
          <a:xfrm>
            <a:off x="838200" y="1825625"/>
            <a:ext cx="10515600" cy="43513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5266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Titre de s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746A3B-C782-4592-8E2D-E990FFD26E9E}"/>
              </a:ext>
            </a:extLst>
          </p:cNvPr>
          <p:cNvSpPr/>
          <p:nvPr userDrawn="1"/>
        </p:nvSpPr>
        <p:spPr>
          <a:xfrm>
            <a:off x="188536" y="-1"/>
            <a:ext cx="12003464" cy="667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 forme 10">
            <a:extLst>
              <a:ext uri="{FF2B5EF4-FFF2-40B4-BE49-F238E27FC236}">
                <a16:creationId xmlns:a16="http://schemas.microsoft.com/office/drawing/2014/main" id="{F94B3313-C59B-4EBA-A8C8-E9A630356D31}"/>
              </a:ext>
            </a:extLst>
          </p:cNvPr>
          <p:cNvSpPr/>
          <p:nvPr userDrawn="1"/>
        </p:nvSpPr>
        <p:spPr>
          <a:xfrm flipV="1">
            <a:off x="0" y="-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sp>
        <p:nvSpPr>
          <p:cNvPr id="2" name="Titre 1">
            <a:extLst>
              <a:ext uri="{FF2B5EF4-FFF2-40B4-BE49-F238E27FC236}">
                <a16:creationId xmlns:a16="http://schemas.microsoft.com/office/drawing/2014/main" id="{4D7CA7C2-C600-4AEC-8946-D8309AAEC2CC}"/>
              </a:ext>
            </a:extLst>
          </p:cNvPr>
          <p:cNvSpPr>
            <a:spLocks noGrp="1"/>
          </p:cNvSpPr>
          <p:nvPr>
            <p:ph type="title"/>
          </p:nvPr>
        </p:nvSpPr>
        <p:spPr>
          <a:xfrm>
            <a:off x="916082" y="2288877"/>
            <a:ext cx="6521874" cy="1394036"/>
          </a:xfrm>
        </p:spPr>
        <p:txBody>
          <a:bodyPr wrap="square" anchor="ctr">
            <a:spAutoFit/>
          </a:bodyPr>
          <a:lstStyle>
            <a:lvl1pPr>
              <a:lnSpc>
                <a:spcPct val="110000"/>
              </a:lnSpc>
              <a:defRPr sz="4000" b="1">
                <a:solidFill>
                  <a:schemeClr val="accent1"/>
                </a:solidFill>
              </a:defRPr>
            </a:lvl1pPr>
          </a:lstStyle>
          <a:p>
            <a:r>
              <a:rPr lang="fr-FR"/>
              <a:t>Modifiez le style du titre</a:t>
            </a:r>
          </a:p>
        </p:txBody>
      </p:sp>
      <p:pic>
        <p:nvPicPr>
          <p:cNvPr id="6" name="Image 5">
            <a:extLst>
              <a:ext uri="{FF2B5EF4-FFF2-40B4-BE49-F238E27FC236}">
                <a16:creationId xmlns:a16="http://schemas.microsoft.com/office/drawing/2014/main" id="{55D29401-026B-4CC7-A66B-BA3EE4425E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1060" y="2849527"/>
            <a:ext cx="3497796" cy="4008474"/>
          </a:xfrm>
          <a:prstGeom prst="rect">
            <a:avLst/>
          </a:prstGeom>
        </p:spPr>
      </p:pic>
      <p:sp>
        <p:nvSpPr>
          <p:cNvPr id="12" name="Forme libre : forme 11">
            <a:extLst>
              <a:ext uri="{FF2B5EF4-FFF2-40B4-BE49-F238E27FC236}">
                <a16:creationId xmlns:a16="http://schemas.microsoft.com/office/drawing/2014/main" id="{E9EC7C6D-E859-4A67-B5D0-64300E3E8656}"/>
              </a:ext>
            </a:extLst>
          </p:cNvPr>
          <p:cNvSpPr/>
          <p:nvPr userDrawn="1"/>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pic>
        <p:nvPicPr>
          <p:cNvPr id="4" name="Image 3" descr="Une image contenant texte&#10;&#10;Description générée automatiquement">
            <a:extLst>
              <a:ext uri="{FF2B5EF4-FFF2-40B4-BE49-F238E27FC236}">
                <a16:creationId xmlns:a16="http://schemas.microsoft.com/office/drawing/2014/main" id="{F7C75413-7777-8042-BF27-FD1FD1EC9C2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297785" y="-29921"/>
            <a:ext cx="2894215" cy="1641856"/>
          </a:xfrm>
          <a:prstGeom prst="rect">
            <a:avLst/>
          </a:prstGeom>
        </p:spPr>
      </p:pic>
    </p:spTree>
    <p:extLst>
      <p:ext uri="{BB962C8B-B14F-4D97-AF65-F5344CB8AC3E}">
        <p14:creationId xmlns:p14="http://schemas.microsoft.com/office/powerpoint/2010/main" val="3538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1618505-2C09-4944-A28C-6604053F2628}"/>
              </a:ext>
            </a:extLst>
          </p:cNvPr>
          <p:cNvSpPr>
            <a:spLocks noGrp="1"/>
          </p:cNvSpPr>
          <p:nvPr>
            <p:ph type="title" orient="vert"/>
          </p:nvPr>
        </p:nvSpPr>
        <p:spPr>
          <a:xfrm>
            <a:off x="8724900" y="365125"/>
            <a:ext cx="2628900"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AE499857-0F0D-984D-A219-050B698B3DEA}"/>
              </a:ext>
            </a:extLst>
          </p:cNvPr>
          <p:cNvSpPr>
            <a:spLocks noGrp="1"/>
          </p:cNvSpPr>
          <p:nvPr>
            <p:ph type="body" orient="vert" idx="1"/>
          </p:nvPr>
        </p:nvSpPr>
        <p:spPr>
          <a:xfrm>
            <a:off x="838200" y="365125"/>
            <a:ext cx="7734300" cy="58118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01655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_Titre de s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746A3B-C782-4592-8E2D-E990FFD26E9E}"/>
              </a:ext>
            </a:extLst>
          </p:cNvPr>
          <p:cNvSpPr/>
          <p:nvPr userDrawn="1"/>
        </p:nvSpPr>
        <p:spPr>
          <a:xfrm>
            <a:off x="0" y="-2"/>
            <a:ext cx="12192000" cy="685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 forme 10">
            <a:extLst>
              <a:ext uri="{FF2B5EF4-FFF2-40B4-BE49-F238E27FC236}">
                <a16:creationId xmlns:a16="http://schemas.microsoft.com/office/drawing/2014/main" id="{F94B3313-C59B-4EBA-A8C8-E9A630356D31}"/>
              </a:ext>
            </a:extLst>
          </p:cNvPr>
          <p:cNvSpPr/>
          <p:nvPr userDrawn="1"/>
        </p:nvSpPr>
        <p:spPr>
          <a:xfrm flipV="1">
            <a:off x="0" y="-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5"/>
          </a:solidFill>
          <a:ln w="27108" cap="flat">
            <a:solidFill>
              <a:schemeClr val="accent5"/>
            </a:solidFill>
            <a:prstDash val="solid"/>
            <a:round/>
          </a:ln>
        </p:spPr>
        <p:txBody>
          <a:bodyPr rtlCol="0" anchor="ctr"/>
          <a:lstStyle/>
          <a:p>
            <a:endParaRPr lang="fr-FR" dirty="0">
              <a:highlight>
                <a:srgbClr val="00FFFF"/>
              </a:highlight>
            </a:endParaRPr>
          </a:p>
        </p:txBody>
      </p:sp>
      <p:sp>
        <p:nvSpPr>
          <p:cNvPr id="2" name="Titre 1">
            <a:extLst>
              <a:ext uri="{FF2B5EF4-FFF2-40B4-BE49-F238E27FC236}">
                <a16:creationId xmlns:a16="http://schemas.microsoft.com/office/drawing/2014/main" id="{4D7CA7C2-C600-4AEC-8946-D8309AAEC2CC}"/>
              </a:ext>
            </a:extLst>
          </p:cNvPr>
          <p:cNvSpPr>
            <a:spLocks noGrp="1"/>
          </p:cNvSpPr>
          <p:nvPr>
            <p:ph type="title" hasCustomPrompt="1"/>
          </p:nvPr>
        </p:nvSpPr>
        <p:spPr>
          <a:xfrm>
            <a:off x="916082" y="2627431"/>
            <a:ext cx="6521874" cy="716928"/>
          </a:xfrm>
        </p:spPr>
        <p:txBody>
          <a:bodyPr wrap="square" anchor="ctr">
            <a:spAutoFit/>
          </a:bodyPr>
          <a:lstStyle>
            <a:lvl1pPr>
              <a:lnSpc>
                <a:spcPct val="110000"/>
              </a:lnSpc>
              <a:defRPr sz="4000" b="1" i="1">
                <a:solidFill>
                  <a:schemeClr val="bg1"/>
                </a:solidFill>
                <a:latin typeface="+mn-lt"/>
              </a:defRPr>
            </a:lvl1pPr>
          </a:lstStyle>
          <a:p>
            <a:r>
              <a:rPr lang="fr-FR" dirty="0"/>
              <a:t>MERCI </a:t>
            </a:r>
          </a:p>
        </p:txBody>
      </p:sp>
      <p:sp>
        <p:nvSpPr>
          <p:cNvPr id="12" name="Forme libre : forme 11">
            <a:extLst>
              <a:ext uri="{FF2B5EF4-FFF2-40B4-BE49-F238E27FC236}">
                <a16:creationId xmlns:a16="http://schemas.microsoft.com/office/drawing/2014/main" id="{E9EC7C6D-E859-4A67-B5D0-64300E3E8656}"/>
              </a:ext>
            </a:extLst>
          </p:cNvPr>
          <p:cNvSpPr/>
          <p:nvPr userDrawn="1"/>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5"/>
          </a:solidFill>
          <a:ln w="27108" cap="flat">
            <a:solidFill>
              <a:schemeClr val="accent5"/>
            </a:solidFill>
            <a:prstDash val="solid"/>
            <a:round/>
          </a:ln>
        </p:spPr>
        <p:txBody>
          <a:bodyPr rtlCol="0" anchor="ctr"/>
          <a:lstStyle/>
          <a:p>
            <a:endParaRPr lang="fr-FR"/>
          </a:p>
        </p:txBody>
      </p:sp>
      <p:pic>
        <p:nvPicPr>
          <p:cNvPr id="4" name="Image 3" descr="Une image contenant texte&#10;&#10;Description générée automatiquement">
            <a:extLst>
              <a:ext uri="{FF2B5EF4-FFF2-40B4-BE49-F238E27FC236}">
                <a16:creationId xmlns:a16="http://schemas.microsoft.com/office/drawing/2014/main" id="{F7C75413-7777-8042-BF27-FD1FD1EC9C2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297785" y="-29921"/>
            <a:ext cx="2894215" cy="1641856"/>
          </a:xfrm>
          <a:prstGeom prst="rect">
            <a:avLst/>
          </a:prstGeom>
        </p:spPr>
      </p:pic>
      <p:sp>
        <p:nvSpPr>
          <p:cNvPr id="9" name="Titre 1">
            <a:extLst>
              <a:ext uri="{FF2B5EF4-FFF2-40B4-BE49-F238E27FC236}">
                <a16:creationId xmlns:a16="http://schemas.microsoft.com/office/drawing/2014/main" id="{EBB1C93C-2C7A-0F42-8ADF-860349E2FBDD}"/>
              </a:ext>
            </a:extLst>
          </p:cNvPr>
          <p:cNvSpPr txBox="1">
            <a:spLocks/>
          </p:cNvSpPr>
          <p:nvPr userDrawn="1"/>
        </p:nvSpPr>
        <p:spPr>
          <a:xfrm>
            <a:off x="916082" y="3294898"/>
            <a:ext cx="6521874" cy="654475"/>
          </a:xfrm>
          <a:prstGeom prst="rect">
            <a:avLst/>
          </a:prstGeom>
        </p:spPr>
        <p:txBody>
          <a:bodyPr vert="horz" wrap="square" lIns="91440" tIns="45720" rIns="91440" bIns="45720" rtlCol="0" anchor="ctr">
            <a:spAutoFit/>
          </a:bodyPr>
          <a:lstStyle>
            <a:lvl1pPr algn="l" defTabSz="914400" rtl="0" eaLnBrk="1" latinLnBrk="0" hangingPunct="1">
              <a:lnSpc>
                <a:spcPct val="110000"/>
              </a:lnSpc>
              <a:spcBef>
                <a:spcPct val="0"/>
              </a:spcBef>
              <a:buNone/>
              <a:defRPr sz="3200" b="1" i="1" kern="1200" cap="all" baseline="0">
                <a:solidFill>
                  <a:schemeClr val="accent1"/>
                </a:solidFill>
                <a:latin typeface="+mn-lt"/>
                <a:ea typeface="+mj-ea"/>
                <a:cs typeface="+mj-cs"/>
              </a:defRPr>
            </a:lvl1pPr>
          </a:lstStyle>
          <a:p>
            <a:r>
              <a:rPr lang="fr-FR" sz="3600" i="0" dirty="0"/>
              <a:t>DE VOTRE ATTENTION</a:t>
            </a:r>
          </a:p>
        </p:txBody>
      </p:sp>
    </p:spTree>
    <p:extLst>
      <p:ext uri="{BB962C8B-B14F-4D97-AF65-F5344CB8AC3E}">
        <p14:creationId xmlns:p14="http://schemas.microsoft.com/office/powerpoint/2010/main" val="1851813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Titre de s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746A3B-C782-4592-8E2D-E990FFD26E9E}"/>
              </a:ext>
            </a:extLst>
          </p:cNvPr>
          <p:cNvSpPr/>
          <p:nvPr userDrawn="1"/>
        </p:nvSpPr>
        <p:spPr>
          <a:xfrm>
            <a:off x="188536" y="-1"/>
            <a:ext cx="12003464" cy="6670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 forme 10">
            <a:extLst>
              <a:ext uri="{FF2B5EF4-FFF2-40B4-BE49-F238E27FC236}">
                <a16:creationId xmlns:a16="http://schemas.microsoft.com/office/drawing/2014/main" id="{F94B3313-C59B-4EBA-A8C8-E9A630356D31}"/>
              </a:ext>
            </a:extLst>
          </p:cNvPr>
          <p:cNvSpPr/>
          <p:nvPr userDrawn="1"/>
        </p:nvSpPr>
        <p:spPr>
          <a:xfrm flipV="1">
            <a:off x="0" y="-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sp>
        <p:nvSpPr>
          <p:cNvPr id="2" name="Titre 1">
            <a:extLst>
              <a:ext uri="{FF2B5EF4-FFF2-40B4-BE49-F238E27FC236}">
                <a16:creationId xmlns:a16="http://schemas.microsoft.com/office/drawing/2014/main" id="{4D7CA7C2-C600-4AEC-8946-D8309AAEC2CC}"/>
              </a:ext>
            </a:extLst>
          </p:cNvPr>
          <p:cNvSpPr>
            <a:spLocks noGrp="1"/>
          </p:cNvSpPr>
          <p:nvPr>
            <p:ph type="title"/>
          </p:nvPr>
        </p:nvSpPr>
        <p:spPr>
          <a:xfrm>
            <a:off x="916082" y="2288877"/>
            <a:ext cx="6521874" cy="1394036"/>
          </a:xfrm>
        </p:spPr>
        <p:txBody>
          <a:bodyPr wrap="square" anchor="ctr">
            <a:spAutoFit/>
          </a:bodyPr>
          <a:lstStyle>
            <a:lvl1pPr>
              <a:lnSpc>
                <a:spcPct val="110000"/>
              </a:lnSpc>
              <a:defRPr sz="4000" b="1">
                <a:solidFill>
                  <a:schemeClr val="accent1"/>
                </a:solidFill>
              </a:defRPr>
            </a:lvl1pPr>
          </a:lstStyle>
          <a:p>
            <a:r>
              <a:rPr lang="fr-FR"/>
              <a:t>Modifiez le style du titre</a:t>
            </a:r>
          </a:p>
        </p:txBody>
      </p:sp>
      <p:pic>
        <p:nvPicPr>
          <p:cNvPr id="6" name="Image 5">
            <a:extLst>
              <a:ext uri="{FF2B5EF4-FFF2-40B4-BE49-F238E27FC236}">
                <a16:creationId xmlns:a16="http://schemas.microsoft.com/office/drawing/2014/main" id="{55D29401-026B-4CC7-A66B-BA3EE4425E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1060" y="2849527"/>
            <a:ext cx="3497796" cy="4008474"/>
          </a:xfrm>
          <a:prstGeom prst="rect">
            <a:avLst/>
          </a:prstGeom>
        </p:spPr>
      </p:pic>
      <p:sp>
        <p:nvSpPr>
          <p:cNvPr id="12" name="Forme libre : forme 11">
            <a:extLst>
              <a:ext uri="{FF2B5EF4-FFF2-40B4-BE49-F238E27FC236}">
                <a16:creationId xmlns:a16="http://schemas.microsoft.com/office/drawing/2014/main" id="{E9EC7C6D-E859-4A67-B5D0-64300E3E8656}"/>
              </a:ext>
            </a:extLst>
          </p:cNvPr>
          <p:cNvSpPr/>
          <p:nvPr userDrawn="1"/>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pic>
        <p:nvPicPr>
          <p:cNvPr id="8" name="Image 7" descr="Une image contenant texte&#10;&#10;Description générée automatiquement">
            <a:extLst>
              <a:ext uri="{FF2B5EF4-FFF2-40B4-BE49-F238E27FC236}">
                <a16:creationId xmlns:a16="http://schemas.microsoft.com/office/drawing/2014/main" id="{A187B5E4-63E4-9E45-8E3F-DEE8818EAB52}"/>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297785" y="0"/>
            <a:ext cx="2894215" cy="1641856"/>
          </a:xfrm>
          <a:prstGeom prst="rect">
            <a:avLst/>
          </a:prstGeom>
        </p:spPr>
      </p:pic>
    </p:spTree>
    <p:extLst>
      <p:ext uri="{BB962C8B-B14F-4D97-AF65-F5344CB8AC3E}">
        <p14:creationId xmlns:p14="http://schemas.microsoft.com/office/powerpoint/2010/main" val="1641093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4_Titre de s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746A3B-C782-4592-8E2D-E990FFD26E9E}"/>
              </a:ext>
            </a:extLst>
          </p:cNvPr>
          <p:cNvSpPr/>
          <p:nvPr userDrawn="1"/>
        </p:nvSpPr>
        <p:spPr>
          <a:xfrm>
            <a:off x="188536" y="-1"/>
            <a:ext cx="12003464" cy="667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 forme 10">
            <a:extLst>
              <a:ext uri="{FF2B5EF4-FFF2-40B4-BE49-F238E27FC236}">
                <a16:creationId xmlns:a16="http://schemas.microsoft.com/office/drawing/2014/main" id="{F94B3313-C59B-4EBA-A8C8-E9A630356D31}"/>
              </a:ext>
            </a:extLst>
          </p:cNvPr>
          <p:cNvSpPr/>
          <p:nvPr userDrawn="1"/>
        </p:nvSpPr>
        <p:spPr>
          <a:xfrm flipV="1">
            <a:off x="0" y="-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sp>
        <p:nvSpPr>
          <p:cNvPr id="2" name="Titre 1">
            <a:extLst>
              <a:ext uri="{FF2B5EF4-FFF2-40B4-BE49-F238E27FC236}">
                <a16:creationId xmlns:a16="http://schemas.microsoft.com/office/drawing/2014/main" id="{4D7CA7C2-C600-4AEC-8946-D8309AAEC2CC}"/>
              </a:ext>
            </a:extLst>
          </p:cNvPr>
          <p:cNvSpPr>
            <a:spLocks noGrp="1"/>
          </p:cNvSpPr>
          <p:nvPr>
            <p:ph type="title"/>
          </p:nvPr>
        </p:nvSpPr>
        <p:spPr>
          <a:xfrm>
            <a:off x="916082" y="2288877"/>
            <a:ext cx="6521874" cy="1394036"/>
          </a:xfrm>
        </p:spPr>
        <p:txBody>
          <a:bodyPr wrap="square" anchor="ctr">
            <a:spAutoFit/>
          </a:bodyPr>
          <a:lstStyle>
            <a:lvl1pPr>
              <a:lnSpc>
                <a:spcPct val="110000"/>
              </a:lnSpc>
              <a:defRPr sz="4000" b="1">
                <a:solidFill>
                  <a:schemeClr val="accent1"/>
                </a:solidFill>
              </a:defRPr>
            </a:lvl1pPr>
          </a:lstStyle>
          <a:p>
            <a:r>
              <a:rPr lang="fr-FR"/>
              <a:t>Modifiez le style du titre</a:t>
            </a:r>
          </a:p>
        </p:txBody>
      </p:sp>
      <p:pic>
        <p:nvPicPr>
          <p:cNvPr id="6" name="Image 5">
            <a:extLst>
              <a:ext uri="{FF2B5EF4-FFF2-40B4-BE49-F238E27FC236}">
                <a16:creationId xmlns:a16="http://schemas.microsoft.com/office/drawing/2014/main" id="{55D29401-026B-4CC7-A66B-BA3EE4425E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1060" y="2849527"/>
            <a:ext cx="3497796" cy="4008474"/>
          </a:xfrm>
          <a:prstGeom prst="rect">
            <a:avLst/>
          </a:prstGeom>
        </p:spPr>
      </p:pic>
      <p:sp>
        <p:nvSpPr>
          <p:cNvPr id="12" name="Forme libre : forme 11">
            <a:extLst>
              <a:ext uri="{FF2B5EF4-FFF2-40B4-BE49-F238E27FC236}">
                <a16:creationId xmlns:a16="http://schemas.microsoft.com/office/drawing/2014/main" id="{E9EC7C6D-E859-4A67-B5D0-64300E3E8656}"/>
              </a:ext>
            </a:extLst>
          </p:cNvPr>
          <p:cNvSpPr/>
          <p:nvPr userDrawn="1"/>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pic>
        <p:nvPicPr>
          <p:cNvPr id="8" name="Image 7" descr="Une image contenant texte&#10;&#10;Description générée automatiquement">
            <a:extLst>
              <a:ext uri="{FF2B5EF4-FFF2-40B4-BE49-F238E27FC236}">
                <a16:creationId xmlns:a16="http://schemas.microsoft.com/office/drawing/2014/main" id="{9D86BB95-B47E-F041-B108-0069261E4A1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297785" y="0"/>
            <a:ext cx="2894215" cy="1641856"/>
          </a:xfrm>
          <a:prstGeom prst="rect">
            <a:avLst/>
          </a:prstGeom>
        </p:spPr>
      </p:pic>
    </p:spTree>
    <p:extLst>
      <p:ext uri="{BB962C8B-B14F-4D97-AF65-F5344CB8AC3E}">
        <p14:creationId xmlns:p14="http://schemas.microsoft.com/office/powerpoint/2010/main" val="1060890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1_Titre de sec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161071B-7D76-4117-9DFF-50B29606F0DD}"/>
              </a:ext>
            </a:extLst>
          </p:cNvPr>
          <p:cNvSpPr/>
          <p:nvPr userDrawn="1"/>
        </p:nvSpPr>
        <p:spPr>
          <a:xfrm>
            <a:off x="11844338" y="4770452"/>
            <a:ext cx="363339" cy="20875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51007CF4-1E23-4B43-A994-63105E76D6A5}"/>
              </a:ext>
            </a:extLst>
          </p:cNvPr>
          <p:cNvSpPr/>
          <p:nvPr userDrawn="1"/>
        </p:nvSpPr>
        <p:spPr>
          <a:xfrm>
            <a:off x="9238268" y="815419"/>
            <a:ext cx="2762054" cy="60425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4D7CA7C2-C600-4AEC-8946-D8309AAEC2CC}"/>
              </a:ext>
            </a:extLst>
          </p:cNvPr>
          <p:cNvSpPr>
            <a:spLocks noGrp="1"/>
          </p:cNvSpPr>
          <p:nvPr>
            <p:ph type="title"/>
          </p:nvPr>
        </p:nvSpPr>
        <p:spPr>
          <a:xfrm>
            <a:off x="1808070" y="1087250"/>
            <a:ext cx="6146800" cy="978729"/>
          </a:xfrm>
        </p:spPr>
        <p:txBody>
          <a:bodyPr wrap="square" anchor="b">
            <a:spAutoFit/>
          </a:bodyPr>
          <a:lstStyle>
            <a:lvl1pPr>
              <a:defRPr sz="3200" b="1">
                <a:solidFill>
                  <a:schemeClr val="accent3"/>
                </a:solidFill>
                <a:latin typeface="Arial Black" panose="020B0A04020102020204" pitchFamily="34" charset="0"/>
              </a:defRPr>
            </a:lvl1pPr>
          </a:lstStyle>
          <a:p>
            <a:r>
              <a:rPr lang="fr-FR"/>
              <a:t>Modifiez le style du titre</a:t>
            </a:r>
          </a:p>
        </p:txBody>
      </p:sp>
      <p:sp>
        <p:nvSpPr>
          <p:cNvPr id="3" name="Espace réservé du texte 2">
            <a:extLst>
              <a:ext uri="{FF2B5EF4-FFF2-40B4-BE49-F238E27FC236}">
                <a16:creationId xmlns:a16="http://schemas.microsoft.com/office/drawing/2014/main" id="{AD787279-B12F-4A75-9137-0E95C4265B71}"/>
              </a:ext>
            </a:extLst>
          </p:cNvPr>
          <p:cNvSpPr>
            <a:spLocks noGrp="1"/>
          </p:cNvSpPr>
          <p:nvPr>
            <p:ph type="body" idx="1"/>
          </p:nvPr>
        </p:nvSpPr>
        <p:spPr>
          <a:xfrm>
            <a:off x="2254083" y="2328292"/>
            <a:ext cx="6146800" cy="341632"/>
          </a:xfrm>
        </p:spPr>
        <p:txBody>
          <a:bodyPr wrap="square">
            <a:spAutoFit/>
          </a:bodyPr>
          <a:lstStyle>
            <a:lvl1pPr marL="0" indent="0">
              <a:spcBef>
                <a:spcPts val="2400"/>
              </a:spcBef>
              <a:buNone/>
              <a:defRPr sz="18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2" name="Forme libre : forme 11">
            <a:extLst>
              <a:ext uri="{FF2B5EF4-FFF2-40B4-BE49-F238E27FC236}">
                <a16:creationId xmlns:a16="http://schemas.microsoft.com/office/drawing/2014/main" id="{C0A7EEC7-1F19-4684-9E3C-3AAD55A5EC2A}"/>
              </a:ext>
            </a:extLst>
          </p:cNvPr>
          <p:cNvSpPr/>
          <p:nvPr/>
        </p:nvSpPr>
        <p:spPr>
          <a:xfrm flipV="1">
            <a:off x="0" y="-3151"/>
            <a:ext cx="12190992" cy="4272931"/>
          </a:xfrm>
          <a:custGeom>
            <a:avLst/>
            <a:gdLst>
              <a:gd name="connsiteX0" fmla="*/ 0 w 12190992"/>
              <a:gd name="connsiteY0" fmla="*/ 4272931 h 4272931"/>
              <a:gd name="connsiteX1" fmla="*/ 12190992 w 12190992"/>
              <a:gd name="connsiteY1" fmla="*/ 4272931 h 4272931"/>
              <a:gd name="connsiteX2" fmla="*/ 12190992 w 12190992"/>
              <a:gd name="connsiteY2" fmla="*/ 4087577 h 4272931"/>
              <a:gd name="connsiteX3" fmla="*/ 185599 w 12190992"/>
              <a:gd name="connsiteY3" fmla="*/ 4087577 h 4272931"/>
              <a:gd name="connsiteX4" fmla="*/ 185599 w 12190992"/>
              <a:gd name="connsiteY4" fmla="*/ 0 h 4272931"/>
              <a:gd name="connsiteX5" fmla="*/ 363 w 12190992"/>
              <a:gd name="connsiteY5" fmla="*/ 0 h 4272931"/>
              <a:gd name="connsiteX6" fmla="*/ 363 w 12190992"/>
              <a:gd name="connsiteY6" fmla="*/ 4087577 h 4272931"/>
              <a:gd name="connsiteX7" fmla="*/ 0 w 12190992"/>
              <a:gd name="connsiteY7" fmla="*/ 4087577 h 42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0992" h="4272931">
                <a:moveTo>
                  <a:pt x="0" y="4272931"/>
                </a:moveTo>
                <a:lnTo>
                  <a:pt x="12190992" y="4272931"/>
                </a:lnTo>
                <a:lnTo>
                  <a:pt x="12190992" y="4087577"/>
                </a:lnTo>
                <a:lnTo>
                  <a:pt x="185599" y="4087577"/>
                </a:lnTo>
                <a:lnTo>
                  <a:pt x="185599" y="0"/>
                </a:lnTo>
                <a:lnTo>
                  <a:pt x="363" y="0"/>
                </a:lnTo>
                <a:lnTo>
                  <a:pt x="363" y="4087577"/>
                </a:lnTo>
                <a:lnTo>
                  <a:pt x="0" y="4087577"/>
                </a:lnTo>
                <a:close/>
              </a:path>
            </a:pathLst>
          </a:custGeom>
          <a:solidFill>
            <a:srgbClr val="69DBD7"/>
          </a:solidFill>
          <a:ln w="16929" cap="flat">
            <a:noFill/>
            <a:prstDash val="solid"/>
            <a:round/>
          </a:ln>
        </p:spPr>
        <p:txBody>
          <a:bodyPr wrap="square" rtlCol="0" anchor="ctr">
            <a:noAutofit/>
          </a:bodyPr>
          <a:lstStyle/>
          <a:p>
            <a:endParaRPr lang="fr-FR"/>
          </a:p>
        </p:txBody>
      </p:sp>
      <p:pic>
        <p:nvPicPr>
          <p:cNvPr id="20" name="Image 19" descr="Une image contenant personne, extérieur&#10;&#10;Description générée automatiquement">
            <a:extLst>
              <a:ext uri="{FF2B5EF4-FFF2-40B4-BE49-F238E27FC236}">
                <a16:creationId xmlns:a16="http://schemas.microsoft.com/office/drawing/2014/main" id="{7DE9B6D3-7B61-4AF1-9D87-831FA64C3C85}"/>
              </a:ext>
            </a:extLst>
          </p:cNvPr>
          <p:cNvPicPr>
            <a:picLocks noChangeAspect="1"/>
          </p:cNvPicPr>
          <p:nvPr userDrawn="1"/>
        </p:nvPicPr>
        <p:blipFill rotWithShape="1">
          <a:blip r:embed="rId2">
            <a:alphaModFix/>
          </a:blip>
          <a:srcRect l="19418" r="9682" b="20120"/>
          <a:stretch/>
        </p:blipFill>
        <p:spPr>
          <a:xfrm>
            <a:off x="9445624" y="4770452"/>
            <a:ext cx="2554697" cy="1919274"/>
          </a:xfrm>
          <a:prstGeom prst="rect">
            <a:avLst/>
          </a:prstGeom>
        </p:spPr>
      </p:pic>
      <p:pic>
        <p:nvPicPr>
          <p:cNvPr id="22" name="Image 21" descr="Une image contenant personne, brosse à dents&#10;&#10;Description générée automatiquement">
            <a:extLst>
              <a:ext uri="{FF2B5EF4-FFF2-40B4-BE49-F238E27FC236}">
                <a16:creationId xmlns:a16="http://schemas.microsoft.com/office/drawing/2014/main" id="{F62CC5D1-909C-4E61-8B24-D2640E6FE5D3}"/>
              </a:ext>
            </a:extLst>
          </p:cNvPr>
          <p:cNvPicPr>
            <a:picLocks noChangeAspect="1"/>
          </p:cNvPicPr>
          <p:nvPr userDrawn="1"/>
        </p:nvPicPr>
        <p:blipFill rotWithShape="1">
          <a:blip r:embed="rId3">
            <a:alphaModFix/>
          </a:blip>
          <a:srcRect t="14299" b="29136"/>
          <a:stretch/>
        </p:blipFill>
        <p:spPr>
          <a:xfrm>
            <a:off x="9434871" y="1003299"/>
            <a:ext cx="2565451" cy="1892301"/>
          </a:xfrm>
          <a:prstGeom prst="rect">
            <a:avLst/>
          </a:prstGeom>
        </p:spPr>
      </p:pic>
      <p:pic>
        <p:nvPicPr>
          <p:cNvPr id="10" name="Image 9" descr="Une image contenant texte&#10;&#10;Description générée automatiquement">
            <a:extLst>
              <a:ext uri="{FF2B5EF4-FFF2-40B4-BE49-F238E27FC236}">
                <a16:creationId xmlns:a16="http://schemas.microsoft.com/office/drawing/2014/main" id="{E7C49C1A-7DAF-8248-83CA-BA1E15B6477B}"/>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464811" y="3083480"/>
            <a:ext cx="2379527" cy="1349879"/>
          </a:xfrm>
          <a:prstGeom prst="rect">
            <a:avLst/>
          </a:prstGeom>
        </p:spPr>
      </p:pic>
    </p:spTree>
    <p:extLst>
      <p:ext uri="{BB962C8B-B14F-4D97-AF65-F5344CB8AC3E}">
        <p14:creationId xmlns:p14="http://schemas.microsoft.com/office/powerpoint/2010/main" val="8126235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Titre de sec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161071B-7D76-4117-9DFF-50B29606F0DD}"/>
              </a:ext>
            </a:extLst>
          </p:cNvPr>
          <p:cNvSpPr/>
          <p:nvPr userDrawn="1"/>
        </p:nvSpPr>
        <p:spPr>
          <a:xfrm>
            <a:off x="11844338" y="4770452"/>
            <a:ext cx="363339" cy="208754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51007CF4-1E23-4B43-A994-63105E76D6A5}"/>
              </a:ext>
            </a:extLst>
          </p:cNvPr>
          <p:cNvSpPr/>
          <p:nvPr userDrawn="1"/>
        </p:nvSpPr>
        <p:spPr>
          <a:xfrm>
            <a:off x="9238268" y="815419"/>
            <a:ext cx="2762054" cy="604258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AD787279-B12F-4A75-9137-0E95C4265B71}"/>
              </a:ext>
            </a:extLst>
          </p:cNvPr>
          <p:cNvSpPr>
            <a:spLocks noGrp="1"/>
          </p:cNvSpPr>
          <p:nvPr>
            <p:ph type="body" idx="1"/>
          </p:nvPr>
        </p:nvSpPr>
        <p:spPr>
          <a:xfrm>
            <a:off x="2254083" y="2995035"/>
            <a:ext cx="6146800" cy="867930"/>
          </a:xfrm>
        </p:spPr>
        <p:txBody>
          <a:bodyPr wrap="square" anchor="ctr">
            <a:spAutoFit/>
          </a:bodyPr>
          <a:lstStyle>
            <a:lvl1pPr marL="0" indent="0">
              <a:spcBef>
                <a:spcPts val="2400"/>
              </a:spcBef>
              <a:buNone/>
              <a:defRPr sz="28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2" name="Forme libre : forme 11">
            <a:extLst>
              <a:ext uri="{FF2B5EF4-FFF2-40B4-BE49-F238E27FC236}">
                <a16:creationId xmlns:a16="http://schemas.microsoft.com/office/drawing/2014/main" id="{28D03AE2-2A01-4261-B55D-4A8E727374A0}"/>
              </a:ext>
            </a:extLst>
          </p:cNvPr>
          <p:cNvSpPr/>
          <p:nvPr/>
        </p:nvSpPr>
        <p:spPr>
          <a:xfrm flipV="1">
            <a:off x="0" y="-3151"/>
            <a:ext cx="12190992" cy="4272931"/>
          </a:xfrm>
          <a:custGeom>
            <a:avLst/>
            <a:gdLst>
              <a:gd name="connsiteX0" fmla="*/ 0 w 12190992"/>
              <a:gd name="connsiteY0" fmla="*/ 4272931 h 4272931"/>
              <a:gd name="connsiteX1" fmla="*/ 12190992 w 12190992"/>
              <a:gd name="connsiteY1" fmla="*/ 4272931 h 4272931"/>
              <a:gd name="connsiteX2" fmla="*/ 12190992 w 12190992"/>
              <a:gd name="connsiteY2" fmla="*/ 4087577 h 4272931"/>
              <a:gd name="connsiteX3" fmla="*/ 185599 w 12190992"/>
              <a:gd name="connsiteY3" fmla="*/ 4087577 h 4272931"/>
              <a:gd name="connsiteX4" fmla="*/ 185599 w 12190992"/>
              <a:gd name="connsiteY4" fmla="*/ 0 h 4272931"/>
              <a:gd name="connsiteX5" fmla="*/ 363 w 12190992"/>
              <a:gd name="connsiteY5" fmla="*/ 0 h 4272931"/>
              <a:gd name="connsiteX6" fmla="*/ 363 w 12190992"/>
              <a:gd name="connsiteY6" fmla="*/ 4087577 h 4272931"/>
              <a:gd name="connsiteX7" fmla="*/ 0 w 12190992"/>
              <a:gd name="connsiteY7" fmla="*/ 4087577 h 42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0992" h="4272931">
                <a:moveTo>
                  <a:pt x="0" y="4272931"/>
                </a:moveTo>
                <a:lnTo>
                  <a:pt x="12190992" y="4272931"/>
                </a:lnTo>
                <a:lnTo>
                  <a:pt x="12190992" y="4087577"/>
                </a:lnTo>
                <a:lnTo>
                  <a:pt x="185599" y="4087577"/>
                </a:lnTo>
                <a:lnTo>
                  <a:pt x="185599" y="0"/>
                </a:lnTo>
                <a:lnTo>
                  <a:pt x="363" y="0"/>
                </a:lnTo>
                <a:lnTo>
                  <a:pt x="363" y="4087577"/>
                </a:lnTo>
                <a:lnTo>
                  <a:pt x="0" y="4087577"/>
                </a:lnTo>
                <a:close/>
              </a:path>
            </a:pathLst>
          </a:custGeom>
          <a:solidFill>
            <a:schemeClr val="accent3"/>
          </a:solidFill>
          <a:ln w="16929" cap="flat">
            <a:noFill/>
            <a:prstDash val="solid"/>
            <a:round/>
          </a:ln>
        </p:spPr>
        <p:txBody>
          <a:bodyPr wrap="square" rtlCol="0" anchor="ctr">
            <a:noAutofit/>
          </a:bodyPr>
          <a:lstStyle/>
          <a:p>
            <a:endParaRPr lang="fr-FR"/>
          </a:p>
        </p:txBody>
      </p:sp>
    </p:spTree>
    <p:extLst>
      <p:ext uri="{BB962C8B-B14F-4D97-AF65-F5344CB8AC3E}">
        <p14:creationId xmlns:p14="http://schemas.microsoft.com/office/powerpoint/2010/main" val="7778157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A1CF23-8DC1-4A32-9B6A-C0999667387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6">
            <a:extLst>
              <a:ext uri="{FF2B5EF4-FFF2-40B4-BE49-F238E27FC236}">
                <a16:creationId xmlns:a16="http://schemas.microsoft.com/office/drawing/2014/main" id="{E46A4AAE-CB70-43C4-A1F9-08B89B610CB5}"/>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4269371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2A2A82-4C1B-4366-9CC8-A79D074609A6}"/>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7595939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559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A1CF23-8DC1-4A32-9B6A-C0999667387E}"/>
              </a:ext>
            </a:extLst>
          </p:cNvPr>
          <p:cNvSpPr>
            <a:spLocks noGrp="1"/>
          </p:cNvSpPr>
          <p:nvPr>
            <p:ph idx="1"/>
          </p:nvPr>
        </p:nvSpPr>
        <p:spPr>
          <a:xfrm>
            <a:off x="900400" y="1476000"/>
            <a:ext cx="4646869" cy="126906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6">
            <a:extLst>
              <a:ext uri="{FF2B5EF4-FFF2-40B4-BE49-F238E27FC236}">
                <a16:creationId xmlns:a16="http://schemas.microsoft.com/office/drawing/2014/main" id="{E46A4AAE-CB70-43C4-A1F9-08B89B610CB5}"/>
              </a:ext>
            </a:extLst>
          </p:cNvPr>
          <p:cNvSpPr>
            <a:spLocks noGrp="1"/>
          </p:cNvSpPr>
          <p:nvPr>
            <p:ph type="title"/>
          </p:nvPr>
        </p:nvSpPr>
        <p:spPr>
          <a:xfrm>
            <a:off x="900400" y="779980"/>
            <a:ext cx="10182666" cy="369332"/>
          </a:xfrm>
        </p:spPr>
        <p:txBody>
          <a:bodyPr/>
          <a:lstStyle/>
          <a:p>
            <a:r>
              <a:rPr lang="fr-FR"/>
              <a:t>Modifiez le style du titre</a:t>
            </a:r>
          </a:p>
        </p:txBody>
      </p:sp>
    </p:spTree>
    <p:extLst>
      <p:ext uri="{BB962C8B-B14F-4D97-AF65-F5344CB8AC3E}">
        <p14:creationId xmlns:p14="http://schemas.microsoft.com/office/powerpoint/2010/main" val="2055591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1_Titre de sec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161071B-7D76-4117-9DFF-50B29606F0DD}"/>
              </a:ext>
            </a:extLst>
          </p:cNvPr>
          <p:cNvSpPr/>
          <p:nvPr userDrawn="1"/>
        </p:nvSpPr>
        <p:spPr>
          <a:xfrm>
            <a:off x="11844338" y="4770452"/>
            <a:ext cx="363339" cy="20875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51007CF4-1E23-4B43-A994-63105E76D6A5}"/>
              </a:ext>
            </a:extLst>
          </p:cNvPr>
          <p:cNvSpPr/>
          <p:nvPr userDrawn="1"/>
        </p:nvSpPr>
        <p:spPr>
          <a:xfrm>
            <a:off x="9238268" y="815419"/>
            <a:ext cx="2762054" cy="60425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4D7CA7C2-C600-4AEC-8946-D8309AAEC2CC}"/>
              </a:ext>
            </a:extLst>
          </p:cNvPr>
          <p:cNvSpPr>
            <a:spLocks noGrp="1"/>
          </p:cNvSpPr>
          <p:nvPr>
            <p:ph type="title"/>
          </p:nvPr>
        </p:nvSpPr>
        <p:spPr>
          <a:xfrm>
            <a:off x="1808070" y="1087250"/>
            <a:ext cx="6146800" cy="978729"/>
          </a:xfrm>
        </p:spPr>
        <p:txBody>
          <a:bodyPr wrap="square" anchor="b">
            <a:spAutoFit/>
          </a:bodyPr>
          <a:lstStyle>
            <a:lvl1pPr>
              <a:defRPr sz="3200" b="1">
                <a:solidFill>
                  <a:schemeClr val="accent3"/>
                </a:solidFill>
                <a:latin typeface="Arial Black" panose="020B0A04020102020204" pitchFamily="34" charset="0"/>
              </a:defRPr>
            </a:lvl1pPr>
          </a:lstStyle>
          <a:p>
            <a:r>
              <a:rPr lang="fr-FR"/>
              <a:t>Modifiez le style du titre</a:t>
            </a:r>
          </a:p>
        </p:txBody>
      </p:sp>
      <p:sp>
        <p:nvSpPr>
          <p:cNvPr id="3" name="Espace réservé du texte 2">
            <a:extLst>
              <a:ext uri="{FF2B5EF4-FFF2-40B4-BE49-F238E27FC236}">
                <a16:creationId xmlns:a16="http://schemas.microsoft.com/office/drawing/2014/main" id="{AD787279-B12F-4A75-9137-0E95C4265B71}"/>
              </a:ext>
            </a:extLst>
          </p:cNvPr>
          <p:cNvSpPr>
            <a:spLocks noGrp="1"/>
          </p:cNvSpPr>
          <p:nvPr>
            <p:ph type="body" idx="1"/>
          </p:nvPr>
        </p:nvSpPr>
        <p:spPr>
          <a:xfrm>
            <a:off x="2254083" y="2328292"/>
            <a:ext cx="6146800" cy="341632"/>
          </a:xfrm>
        </p:spPr>
        <p:txBody>
          <a:bodyPr wrap="square">
            <a:spAutoFit/>
          </a:bodyPr>
          <a:lstStyle>
            <a:lvl1pPr marL="0" indent="0">
              <a:spcBef>
                <a:spcPts val="2400"/>
              </a:spcBef>
              <a:buNone/>
              <a:defRPr sz="18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2" name="Forme libre : forme 11">
            <a:extLst>
              <a:ext uri="{FF2B5EF4-FFF2-40B4-BE49-F238E27FC236}">
                <a16:creationId xmlns:a16="http://schemas.microsoft.com/office/drawing/2014/main" id="{C0A7EEC7-1F19-4684-9E3C-3AAD55A5EC2A}"/>
              </a:ext>
            </a:extLst>
          </p:cNvPr>
          <p:cNvSpPr/>
          <p:nvPr/>
        </p:nvSpPr>
        <p:spPr>
          <a:xfrm flipV="1">
            <a:off x="0" y="-3151"/>
            <a:ext cx="12190992" cy="4272931"/>
          </a:xfrm>
          <a:custGeom>
            <a:avLst/>
            <a:gdLst>
              <a:gd name="connsiteX0" fmla="*/ 0 w 12190992"/>
              <a:gd name="connsiteY0" fmla="*/ 4272931 h 4272931"/>
              <a:gd name="connsiteX1" fmla="*/ 12190992 w 12190992"/>
              <a:gd name="connsiteY1" fmla="*/ 4272931 h 4272931"/>
              <a:gd name="connsiteX2" fmla="*/ 12190992 w 12190992"/>
              <a:gd name="connsiteY2" fmla="*/ 4087577 h 4272931"/>
              <a:gd name="connsiteX3" fmla="*/ 185599 w 12190992"/>
              <a:gd name="connsiteY3" fmla="*/ 4087577 h 4272931"/>
              <a:gd name="connsiteX4" fmla="*/ 185599 w 12190992"/>
              <a:gd name="connsiteY4" fmla="*/ 0 h 4272931"/>
              <a:gd name="connsiteX5" fmla="*/ 363 w 12190992"/>
              <a:gd name="connsiteY5" fmla="*/ 0 h 4272931"/>
              <a:gd name="connsiteX6" fmla="*/ 363 w 12190992"/>
              <a:gd name="connsiteY6" fmla="*/ 4087577 h 4272931"/>
              <a:gd name="connsiteX7" fmla="*/ 0 w 12190992"/>
              <a:gd name="connsiteY7" fmla="*/ 4087577 h 42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0992" h="4272931">
                <a:moveTo>
                  <a:pt x="0" y="4272931"/>
                </a:moveTo>
                <a:lnTo>
                  <a:pt x="12190992" y="4272931"/>
                </a:lnTo>
                <a:lnTo>
                  <a:pt x="12190992" y="4087577"/>
                </a:lnTo>
                <a:lnTo>
                  <a:pt x="185599" y="4087577"/>
                </a:lnTo>
                <a:lnTo>
                  <a:pt x="185599" y="0"/>
                </a:lnTo>
                <a:lnTo>
                  <a:pt x="363" y="0"/>
                </a:lnTo>
                <a:lnTo>
                  <a:pt x="363" y="4087577"/>
                </a:lnTo>
                <a:lnTo>
                  <a:pt x="0" y="4087577"/>
                </a:lnTo>
                <a:close/>
              </a:path>
            </a:pathLst>
          </a:custGeom>
          <a:solidFill>
            <a:srgbClr val="69DBD7"/>
          </a:solidFill>
          <a:ln w="16929" cap="flat">
            <a:noFill/>
            <a:prstDash val="solid"/>
            <a:round/>
          </a:ln>
        </p:spPr>
        <p:txBody>
          <a:bodyPr wrap="square" rtlCol="0" anchor="ctr">
            <a:noAutofit/>
          </a:bodyPr>
          <a:lstStyle/>
          <a:p>
            <a:endParaRPr lang="fr-FR"/>
          </a:p>
        </p:txBody>
      </p:sp>
      <p:pic>
        <p:nvPicPr>
          <p:cNvPr id="10" name="Image 9" descr="Une image contenant texte&#10;&#10;Description générée automatiquement">
            <a:extLst>
              <a:ext uri="{FF2B5EF4-FFF2-40B4-BE49-F238E27FC236}">
                <a16:creationId xmlns:a16="http://schemas.microsoft.com/office/drawing/2014/main" id="{CA2AAED1-AD19-E64C-8846-826BC721078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559525" y="2635711"/>
            <a:ext cx="2190882" cy="1242863"/>
          </a:xfrm>
          <a:prstGeom prst="rect">
            <a:avLst/>
          </a:prstGeom>
        </p:spPr>
      </p:pic>
      <p:pic>
        <p:nvPicPr>
          <p:cNvPr id="8" name="Image 7" descr="Une image contenant personne&#10;&#10;Description générée automatiquement">
            <a:extLst>
              <a:ext uri="{FF2B5EF4-FFF2-40B4-BE49-F238E27FC236}">
                <a16:creationId xmlns:a16="http://schemas.microsoft.com/office/drawing/2014/main" id="{462DB4B1-D237-C94A-8241-998476C443A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350779" y="949029"/>
            <a:ext cx="2530939" cy="1686682"/>
          </a:xfrm>
          <a:prstGeom prst="rect">
            <a:avLst/>
          </a:prstGeom>
        </p:spPr>
      </p:pic>
      <p:pic>
        <p:nvPicPr>
          <p:cNvPr id="6" name="Image 5" descr="Une image contenant personne, mur, intérieur, arts de la table&#10;&#10;Description générée automatiquement">
            <a:extLst>
              <a:ext uri="{FF2B5EF4-FFF2-40B4-BE49-F238E27FC236}">
                <a16:creationId xmlns:a16="http://schemas.microsoft.com/office/drawing/2014/main" id="{C7139DDE-D036-D441-A518-00905DBB910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549586" y="4099406"/>
            <a:ext cx="2133940" cy="1977887"/>
          </a:xfrm>
          <a:prstGeom prst="rect">
            <a:avLst/>
          </a:prstGeom>
        </p:spPr>
      </p:pic>
    </p:spTree>
    <p:extLst>
      <p:ext uri="{BB962C8B-B14F-4D97-AF65-F5344CB8AC3E}">
        <p14:creationId xmlns:p14="http://schemas.microsoft.com/office/powerpoint/2010/main" val="14213379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A1CF23-8DC1-4A32-9B6A-C0999667387E}"/>
              </a:ext>
            </a:extLst>
          </p:cNvPr>
          <p:cNvSpPr>
            <a:spLocks noGrp="1"/>
          </p:cNvSpPr>
          <p:nvPr>
            <p:ph idx="1"/>
          </p:nvPr>
        </p:nvSpPr>
        <p:spPr>
          <a:xfrm>
            <a:off x="6096001" y="1476000"/>
            <a:ext cx="5457824" cy="126906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6">
            <a:extLst>
              <a:ext uri="{FF2B5EF4-FFF2-40B4-BE49-F238E27FC236}">
                <a16:creationId xmlns:a16="http://schemas.microsoft.com/office/drawing/2014/main" id="{E46A4AAE-CB70-43C4-A1F9-08B89B610CB5}"/>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496868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3_Titre de s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746A3B-C782-4592-8E2D-E990FFD26E9E}"/>
              </a:ext>
            </a:extLst>
          </p:cNvPr>
          <p:cNvSpPr/>
          <p:nvPr userDrawn="1"/>
        </p:nvSpPr>
        <p:spPr>
          <a:xfrm>
            <a:off x="188536" y="-1"/>
            <a:ext cx="12003464" cy="6670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 forme 10">
            <a:extLst>
              <a:ext uri="{FF2B5EF4-FFF2-40B4-BE49-F238E27FC236}">
                <a16:creationId xmlns:a16="http://schemas.microsoft.com/office/drawing/2014/main" id="{F94B3313-C59B-4EBA-A8C8-E9A630356D31}"/>
              </a:ext>
            </a:extLst>
          </p:cNvPr>
          <p:cNvSpPr/>
          <p:nvPr userDrawn="1"/>
        </p:nvSpPr>
        <p:spPr>
          <a:xfrm flipV="1">
            <a:off x="0" y="-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sp>
        <p:nvSpPr>
          <p:cNvPr id="2" name="Titre 1">
            <a:extLst>
              <a:ext uri="{FF2B5EF4-FFF2-40B4-BE49-F238E27FC236}">
                <a16:creationId xmlns:a16="http://schemas.microsoft.com/office/drawing/2014/main" id="{4D7CA7C2-C600-4AEC-8946-D8309AAEC2CC}"/>
              </a:ext>
            </a:extLst>
          </p:cNvPr>
          <p:cNvSpPr>
            <a:spLocks noGrp="1"/>
          </p:cNvSpPr>
          <p:nvPr>
            <p:ph type="title"/>
          </p:nvPr>
        </p:nvSpPr>
        <p:spPr>
          <a:xfrm>
            <a:off x="916082" y="2288877"/>
            <a:ext cx="6521874" cy="1394036"/>
          </a:xfrm>
        </p:spPr>
        <p:txBody>
          <a:bodyPr wrap="square" anchor="ctr">
            <a:spAutoFit/>
          </a:bodyPr>
          <a:lstStyle>
            <a:lvl1pPr>
              <a:lnSpc>
                <a:spcPct val="110000"/>
              </a:lnSpc>
              <a:defRPr sz="4000" b="1">
                <a:solidFill>
                  <a:schemeClr val="accent1"/>
                </a:solidFill>
              </a:defRPr>
            </a:lvl1pPr>
          </a:lstStyle>
          <a:p>
            <a:r>
              <a:rPr lang="fr-FR"/>
              <a:t>Modifiez le style du titre</a:t>
            </a:r>
          </a:p>
        </p:txBody>
      </p:sp>
      <p:pic>
        <p:nvPicPr>
          <p:cNvPr id="6" name="Image 5">
            <a:extLst>
              <a:ext uri="{FF2B5EF4-FFF2-40B4-BE49-F238E27FC236}">
                <a16:creationId xmlns:a16="http://schemas.microsoft.com/office/drawing/2014/main" id="{55D29401-026B-4CC7-A66B-BA3EE4425E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1060" y="2849527"/>
            <a:ext cx="3497796" cy="4008474"/>
          </a:xfrm>
          <a:prstGeom prst="rect">
            <a:avLst/>
          </a:prstGeom>
        </p:spPr>
      </p:pic>
      <p:sp>
        <p:nvSpPr>
          <p:cNvPr id="12" name="Forme libre : forme 11">
            <a:extLst>
              <a:ext uri="{FF2B5EF4-FFF2-40B4-BE49-F238E27FC236}">
                <a16:creationId xmlns:a16="http://schemas.microsoft.com/office/drawing/2014/main" id="{E9EC7C6D-E859-4A67-B5D0-64300E3E8656}"/>
              </a:ext>
            </a:extLst>
          </p:cNvPr>
          <p:cNvSpPr/>
          <p:nvPr userDrawn="1"/>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pic>
        <p:nvPicPr>
          <p:cNvPr id="8" name="Image 7" descr="Une image contenant texte&#10;&#10;Description générée automatiquement">
            <a:extLst>
              <a:ext uri="{FF2B5EF4-FFF2-40B4-BE49-F238E27FC236}">
                <a16:creationId xmlns:a16="http://schemas.microsoft.com/office/drawing/2014/main" id="{9414DDB7-143F-DF45-AFBC-055692AA1CD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297785" y="0"/>
            <a:ext cx="2894215" cy="1641856"/>
          </a:xfrm>
          <a:prstGeom prst="rect">
            <a:avLst/>
          </a:prstGeom>
        </p:spPr>
      </p:pic>
    </p:spTree>
    <p:extLst>
      <p:ext uri="{BB962C8B-B14F-4D97-AF65-F5344CB8AC3E}">
        <p14:creationId xmlns:p14="http://schemas.microsoft.com/office/powerpoint/2010/main" val="28248211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4_Titre de s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746A3B-C782-4592-8E2D-E990FFD26E9E}"/>
              </a:ext>
            </a:extLst>
          </p:cNvPr>
          <p:cNvSpPr/>
          <p:nvPr userDrawn="1"/>
        </p:nvSpPr>
        <p:spPr>
          <a:xfrm>
            <a:off x="188536" y="-1"/>
            <a:ext cx="12003464" cy="667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 forme 10">
            <a:extLst>
              <a:ext uri="{FF2B5EF4-FFF2-40B4-BE49-F238E27FC236}">
                <a16:creationId xmlns:a16="http://schemas.microsoft.com/office/drawing/2014/main" id="{F94B3313-C59B-4EBA-A8C8-E9A630356D31}"/>
              </a:ext>
            </a:extLst>
          </p:cNvPr>
          <p:cNvSpPr/>
          <p:nvPr userDrawn="1"/>
        </p:nvSpPr>
        <p:spPr>
          <a:xfrm flipV="1">
            <a:off x="0" y="-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sp>
        <p:nvSpPr>
          <p:cNvPr id="2" name="Titre 1">
            <a:extLst>
              <a:ext uri="{FF2B5EF4-FFF2-40B4-BE49-F238E27FC236}">
                <a16:creationId xmlns:a16="http://schemas.microsoft.com/office/drawing/2014/main" id="{4D7CA7C2-C600-4AEC-8946-D8309AAEC2CC}"/>
              </a:ext>
            </a:extLst>
          </p:cNvPr>
          <p:cNvSpPr>
            <a:spLocks noGrp="1"/>
          </p:cNvSpPr>
          <p:nvPr>
            <p:ph type="title"/>
          </p:nvPr>
        </p:nvSpPr>
        <p:spPr>
          <a:xfrm>
            <a:off x="916082" y="2288877"/>
            <a:ext cx="6521874" cy="1394036"/>
          </a:xfrm>
        </p:spPr>
        <p:txBody>
          <a:bodyPr wrap="square" anchor="ctr">
            <a:spAutoFit/>
          </a:bodyPr>
          <a:lstStyle>
            <a:lvl1pPr>
              <a:lnSpc>
                <a:spcPct val="110000"/>
              </a:lnSpc>
              <a:defRPr sz="4000" b="1">
                <a:solidFill>
                  <a:schemeClr val="accent1"/>
                </a:solidFill>
              </a:defRPr>
            </a:lvl1pPr>
          </a:lstStyle>
          <a:p>
            <a:r>
              <a:rPr lang="fr-FR"/>
              <a:t>Modifiez le style du titre</a:t>
            </a:r>
          </a:p>
        </p:txBody>
      </p:sp>
      <p:pic>
        <p:nvPicPr>
          <p:cNvPr id="6" name="Image 5">
            <a:extLst>
              <a:ext uri="{FF2B5EF4-FFF2-40B4-BE49-F238E27FC236}">
                <a16:creationId xmlns:a16="http://schemas.microsoft.com/office/drawing/2014/main" id="{55D29401-026B-4CC7-A66B-BA3EE4425E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1060" y="2849527"/>
            <a:ext cx="3497796" cy="4008474"/>
          </a:xfrm>
          <a:prstGeom prst="rect">
            <a:avLst/>
          </a:prstGeom>
        </p:spPr>
      </p:pic>
      <p:sp>
        <p:nvSpPr>
          <p:cNvPr id="12" name="Forme libre : forme 11">
            <a:extLst>
              <a:ext uri="{FF2B5EF4-FFF2-40B4-BE49-F238E27FC236}">
                <a16:creationId xmlns:a16="http://schemas.microsoft.com/office/drawing/2014/main" id="{E9EC7C6D-E859-4A67-B5D0-64300E3E8656}"/>
              </a:ext>
            </a:extLst>
          </p:cNvPr>
          <p:cNvSpPr/>
          <p:nvPr userDrawn="1"/>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pic>
        <p:nvPicPr>
          <p:cNvPr id="8" name="Image 7" descr="Une image contenant texte&#10;&#10;Description générée automatiquement">
            <a:extLst>
              <a:ext uri="{FF2B5EF4-FFF2-40B4-BE49-F238E27FC236}">
                <a16:creationId xmlns:a16="http://schemas.microsoft.com/office/drawing/2014/main" id="{059A2736-6BBA-194B-BF2D-9377DAA2EFE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297785" y="-1"/>
            <a:ext cx="2894215" cy="1641856"/>
          </a:xfrm>
          <a:prstGeom prst="rect">
            <a:avLst/>
          </a:prstGeom>
        </p:spPr>
      </p:pic>
    </p:spTree>
    <p:extLst>
      <p:ext uri="{BB962C8B-B14F-4D97-AF65-F5344CB8AC3E}">
        <p14:creationId xmlns:p14="http://schemas.microsoft.com/office/powerpoint/2010/main" val="6120718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secHead" preserve="1">
  <p:cSld name="1_Titre de sec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161071B-7D76-4117-9DFF-50B29606F0DD}"/>
              </a:ext>
            </a:extLst>
          </p:cNvPr>
          <p:cNvSpPr/>
          <p:nvPr userDrawn="1"/>
        </p:nvSpPr>
        <p:spPr>
          <a:xfrm>
            <a:off x="11844338" y="4770452"/>
            <a:ext cx="363339" cy="20875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51007CF4-1E23-4B43-A994-63105E76D6A5}"/>
              </a:ext>
            </a:extLst>
          </p:cNvPr>
          <p:cNvSpPr/>
          <p:nvPr userDrawn="1"/>
        </p:nvSpPr>
        <p:spPr>
          <a:xfrm>
            <a:off x="9238268" y="815419"/>
            <a:ext cx="2762054" cy="60425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4D7CA7C2-C600-4AEC-8946-D8309AAEC2CC}"/>
              </a:ext>
            </a:extLst>
          </p:cNvPr>
          <p:cNvSpPr>
            <a:spLocks noGrp="1"/>
          </p:cNvSpPr>
          <p:nvPr>
            <p:ph type="title"/>
          </p:nvPr>
        </p:nvSpPr>
        <p:spPr>
          <a:xfrm>
            <a:off x="1808070" y="1087250"/>
            <a:ext cx="6146800" cy="978729"/>
          </a:xfrm>
        </p:spPr>
        <p:txBody>
          <a:bodyPr wrap="square" anchor="b">
            <a:spAutoFit/>
          </a:bodyPr>
          <a:lstStyle>
            <a:lvl1pPr>
              <a:defRPr sz="3200" b="1">
                <a:solidFill>
                  <a:schemeClr val="accent3"/>
                </a:solidFill>
                <a:latin typeface="Arial Black" panose="020B0A04020102020204" pitchFamily="34" charset="0"/>
              </a:defRPr>
            </a:lvl1pPr>
          </a:lstStyle>
          <a:p>
            <a:r>
              <a:rPr lang="fr-FR"/>
              <a:t>Modifiez le style du titre</a:t>
            </a:r>
          </a:p>
        </p:txBody>
      </p:sp>
      <p:sp>
        <p:nvSpPr>
          <p:cNvPr id="3" name="Espace réservé du texte 2">
            <a:extLst>
              <a:ext uri="{FF2B5EF4-FFF2-40B4-BE49-F238E27FC236}">
                <a16:creationId xmlns:a16="http://schemas.microsoft.com/office/drawing/2014/main" id="{AD787279-B12F-4A75-9137-0E95C4265B71}"/>
              </a:ext>
            </a:extLst>
          </p:cNvPr>
          <p:cNvSpPr>
            <a:spLocks noGrp="1"/>
          </p:cNvSpPr>
          <p:nvPr>
            <p:ph type="body" idx="1"/>
          </p:nvPr>
        </p:nvSpPr>
        <p:spPr>
          <a:xfrm>
            <a:off x="2254083" y="2328292"/>
            <a:ext cx="6146800" cy="341632"/>
          </a:xfrm>
        </p:spPr>
        <p:txBody>
          <a:bodyPr wrap="square">
            <a:spAutoFit/>
          </a:bodyPr>
          <a:lstStyle>
            <a:lvl1pPr marL="0" indent="0">
              <a:spcBef>
                <a:spcPts val="2400"/>
              </a:spcBef>
              <a:buNone/>
              <a:defRPr sz="18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2" name="Forme libre : forme 11">
            <a:extLst>
              <a:ext uri="{FF2B5EF4-FFF2-40B4-BE49-F238E27FC236}">
                <a16:creationId xmlns:a16="http://schemas.microsoft.com/office/drawing/2014/main" id="{C0A7EEC7-1F19-4684-9E3C-3AAD55A5EC2A}"/>
              </a:ext>
            </a:extLst>
          </p:cNvPr>
          <p:cNvSpPr/>
          <p:nvPr/>
        </p:nvSpPr>
        <p:spPr>
          <a:xfrm flipV="1">
            <a:off x="0" y="-3151"/>
            <a:ext cx="12190992" cy="4272931"/>
          </a:xfrm>
          <a:custGeom>
            <a:avLst/>
            <a:gdLst>
              <a:gd name="connsiteX0" fmla="*/ 0 w 12190992"/>
              <a:gd name="connsiteY0" fmla="*/ 4272931 h 4272931"/>
              <a:gd name="connsiteX1" fmla="*/ 12190992 w 12190992"/>
              <a:gd name="connsiteY1" fmla="*/ 4272931 h 4272931"/>
              <a:gd name="connsiteX2" fmla="*/ 12190992 w 12190992"/>
              <a:gd name="connsiteY2" fmla="*/ 4087577 h 4272931"/>
              <a:gd name="connsiteX3" fmla="*/ 185599 w 12190992"/>
              <a:gd name="connsiteY3" fmla="*/ 4087577 h 4272931"/>
              <a:gd name="connsiteX4" fmla="*/ 185599 w 12190992"/>
              <a:gd name="connsiteY4" fmla="*/ 0 h 4272931"/>
              <a:gd name="connsiteX5" fmla="*/ 363 w 12190992"/>
              <a:gd name="connsiteY5" fmla="*/ 0 h 4272931"/>
              <a:gd name="connsiteX6" fmla="*/ 363 w 12190992"/>
              <a:gd name="connsiteY6" fmla="*/ 4087577 h 4272931"/>
              <a:gd name="connsiteX7" fmla="*/ 0 w 12190992"/>
              <a:gd name="connsiteY7" fmla="*/ 4087577 h 42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0992" h="4272931">
                <a:moveTo>
                  <a:pt x="0" y="4272931"/>
                </a:moveTo>
                <a:lnTo>
                  <a:pt x="12190992" y="4272931"/>
                </a:lnTo>
                <a:lnTo>
                  <a:pt x="12190992" y="4087577"/>
                </a:lnTo>
                <a:lnTo>
                  <a:pt x="185599" y="4087577"/>
                </a:lnTo>
                <a:lnTo>
                  <a:pt x="185599" y="0"/>
                </a:lnTo>
                <a:lnTo>
                  <a:pt x="363" y="0"/>
                </a:lnTo>
                <a:lnTo>
                  <a:pt x="363" y="4087577"/>
                </a:lnTo>
                <a:lnTo>
                  <a:pt x="0" y="4087577"/>
                </a:lnTo>
                <a:close/>
              </a:path>
            </a:pathLst>
          </a:custGeom>
          <a:solidFill>
            <a:srgbClr val="69DBD7"/>
          </a:solidFill>
          <a:ln w="16929" cap="flat">
            <a:noFill/>
            <a:prstDash val="solid"/>
            <a:round/>
          </a:ln>
        </p:spPr>
        <p:txBody>
          <a:bodyPr wrap="square" rtlCol="0" anchor="ctr">
            <a:noAutofit/>
          </a:bodyPr>
          <a:lstStyle/>
          <a:p>
            <a:endParaRPr lang="fr-FR"/>
          </a:p>
        </p:txBody>
      </p:sp>
      <p:pic>
        <p:nvPicPr>
          <p:cNvPr id="20" name="Image 19" descr="Une image contenant personne, extérieur&#10;&#10;Description générée automatiquement">
            <a:extLst>
              <a:ext uri="{FF2B5EF4-FFF2-40B4-BE49-F238E27FC236}">
                <a16:creationId xmlns:a16="http://schemas.microsoft.com/office/drawing/2014/main" id="{7DE9B6D3-7B61-4AF1-9D87-831FA64C3C85}"/>
              </a:ext>
            </a:extLst>
          </p:cNvPr>
          <p:cNvPicPr>
            <a:picLocks noChangeAspect="1"/>
          </p:cNvPicPr>
          <p:nvPr userDrawn="1"/>
        </p:nvPicPr>
        <p:blipFill rotWithShape="1">
          <a:blip r:embed="rId2">
            <a:alphaModFix/>
          </a:blip>
          <a:srcRect l="19418" r="9682" b="20120"/>
          <a:stretch/>
        </p:blipFill>
        <p:spPr>
          <a:xfrm>
            <a:off x="9445624" y="4770452"/>
            <a:ext cx="2554697" cy="1919274"/>
          </a:xfrm>
          <a:prstGeom prst="rect">
            <a:avLst/>
          </a:prstGeom>
        </p:spPr>
      </p:pic>
      <p:pic>
        <p:nvPicPr>
          <p:cNvPr id="22" name="Image 21" descr="Une image contenant personne, brosse à dents&#10;&#10;Description générée automatiquement">
            <a:extLst>
              <a:ext uri="{FF2B5EF4-FFF2-40B4-BE49-F238E27FC236}">
                <a16:creationId xmlns:a16="http://schemas.microsoft.com/office/drawing/2014/main" id="{F62CC5D1-909C-4E61-8B24-D2640E6FE5D3}"/>
              </a:ext>
            </a:extLst>
          </p:cNvPr>
          <p:cNvPicPr>
            <a:picLocks noChangeAspect="1"/>
          </p:cNvPicPr>
          <p:nvPr userDrawn="1"/>
        </p:nvPicPr>
        <p:blipFill rotWithShape="1">
          <a:blip r:embed="rId3">
            <a:alphaModFix/>
          </a:blip>
          <a:srcRect t="14299" b="29136"/>
          <a:stretch/>
        </p:blipFill>
        <p:spPr>
          <a:xfrm>
            <a:off x="9434871" y="1003299"/>
            <a:ext cx="2565451" cy="1892301"/>
          </a:xfrm>
          <a:prstGeom prst="rect">
            <a:avLst/>
          </a:prstGeom>
        </p:spPr>
      </p:pic>
      <p:pic>
        <p:nvPicPr>
          <p:cNvPr id="10" name="Image 9" descr="Une image contenant texte&#10;&#10;Description générée automatiquement">
            <a:extLst>
              <a:ext uri="{FF2B5EF4-FFF2-40B4-BE49-F238E27FC236}">
                <a16:creationId xmlns:a16="http://schemas.microsoft.com/office/drawing/2014/main" id="{EE444188-06AB-E542-952B-9CCACAC82FE8}"/>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304348" y="2953232"/>
            <a:ext cx="2762054" cy="1566883"/>
          </a:xfrm>
          <a:prstGeom prst="rect">
            <a:avLst/>
          </a:prstGeom>
        </p:spPr>
      </p:pic>
    </p:spTree>
    <p:extLst>
      <p:ext uri="{BB962C8B-B14F-4D97-AF65-F5344CB8AC3E}">
        <p14:creationId xmlns:p14="http://schemas.microsoft.com/office/powerpoint/2010/main" val="34945185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Titre de sec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161071B-7D76-4117-9DFF-50B29606F0DD}"/>
              </a:ext>
            </a:extLst>
          </p:cNvPr>
          <p:cNvSpPr/>
          <p:nvPr userDrawn="1"/>
        </p:nvSpPr>
        <p:spPr>
          <a:xfrm>
            <a:off x="11844338" y="4770452"/>
            <a:ext cx="363339" cy="20875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51007CF4-1E23-4B43-A994-63105E76D6A5}"/>
              </a:ext>
            </a:extLst>
          </p:cNvPr>
          <p:cNvSpPr/>
          <p:nvPr userDrawn="1"/>
        </p:nvSpPr>
        <p:spPr>
          <a:xfrm>
            <a:off x="9238268" y="815419"/>
            <a:ext cx="2762054" cy="60425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AD787279-B12F-4A75-9137-0E95C4265B71}"/>
              </a:ext>
            </a:extLst>
          </p:cNvPr>
          <p:cNvSpPr>
            <a:spLocks noGrp="1"/>
          </p:cNvSpPr>
          <p:nvPr>
            <p:ph type="body" idx="1"/>
          </p:nvPr>
        </p:nvSpPr>
        <p:spPr>
          <a:xfrm>
            <a:off x="2254083" y="2995035"/>
            <a:ext cx="6146800" cy="867930"/>
          </a:xfrm>
        </p:spPr>
        <p:txBody>
          <a:bodyPr wrap="square" anchor="ctr">
            <a:spAutoFit/>
          </a:bodyPr>
          <a:lstStyle>
            <a:lvl1pPr marL="0" indent="0">
              <a:spcBef>
                <a:spcPts val="2400"/>
              </a:spcBef>
              <a:buNone/>
              <a:defRPr sz="28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2" name="Forme libre : forme 11">
            <a:extLst>
              <a:ext uri="{FF2B5EF4-FFF2-40B4-BE49-F238E27FC236}">
                <a16:creationId xmlns:a16="http://schemas.microsoft.com/office/drawing/2014/main" id="{28D03AE2-2A01-4261-B55D-4A8E727374A0}"/>
              </a:ext>
            </a:extLst>
          </p:cNvPr>
          <p:cNvSpPr/>
          <p:nvPr/>
        </p:nvSpPr>
        <p:spPr>
          <a:xfrm flipV="1">
            <a:off x="0" y="-3151"/>
            <a:ext cx="12190992" cy="4272931"/>
          </a:xfrm>
          <a:custGeom>
            <a:avLst/>
            <a:gdLst>
              <a:gd name="connsiteX0" fmla="*/ 0 w 12190992"/>
              <a:gd name="connsiteY0" fmla="*/ 4272931 h 4272931"/>
              <a:gd name="connsiteX1" fmla="*/ 12190992 w 12190992"/>
              <a:gd name="connsiteY1" fmla="*/ 4272931 h 4272931"/>
              <a:gd name="connsiteX2" fmla="*/ 12190992 w 12190992"/>
              <a:gd name="connsiteY2" fmla="*/ 4087577 h 4272931"/>
              <a:gd name="connsiteX3" fmla="*/ 185599 w 12190992"/>
              <a:gd name="connsiteY3" fmla="*/ 4087577 h 4272931"/>
              <a:gd name="connsiteX4" fmla="*/ 185599 w 12190992"/>
              <a:gd name="connsiteY4" fmla="*/ 0 h 4272931"/>
              <a:gd name="connsiteX5" fmla="*/ 363 w 12190992"/>
              <a:gd name="connsiteY5" fmla="*/ 0 h 4272931"/>
              <a:gd name="connsiteX6" fmla="*/ 363 w 12190992"/>
              <a:gd name="connsiteY6" fmla="*/ 4087577 h 4272931"/>
              <a:gd name="connsiteX7" fmla="*/ 0 w 12190992"/>
              <a:gd name="connsiteY7" fmla="*/ 4087577 h 42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0992" h="4272931">
                <a:moveTo>
                  <a:pt x="0" y="4272931"/>
                </a:moveTo>
                <a:lnTo>
                  <a:pt x="12190992" y="4272931"/>
                </a:lnTo>
                <a:lnTo>
                  <a:pt x="12190992" y="4087577"/>
                </a:lnTo>
                <a:lnTo>
                  <a:pt x="185599" y="4087577"/>
                </a:lnTo>
                <a:lnTo>
                  <a:pt x="185599" y="0"/>
                </a:lnTo>
                <a:lnTo>
                  <a:pt x="363" y="0"/>
                </a:lnTo>
                <a:lnTo>
                  <a:pt x="363" y="4087577"/>
                </a:lnTo>
                <a:lnTo>
                  <a:pt x="0" y="4087577"/>
                </a:lnTo>
                <a:close/>
              </a:path>
            </a:pathLst>
          </a:custGeom>
          <a:solidFill>
            <a:schemeClr val="accent1"/>
          </a:solidFill>
          <a:ln w="16929" cap="flat">
            <a:noFill/>
            <a:prstDash val="solid"/>
            <a:round/>
          </a:ln>
        </p:spPr>
        <p:txBody>
          <a:bodyPr wrap="square" rtlCol="0" anchor="ctr">
            <a:noAutofit/>
          </a:bodyPr>
          <a:lstStyle/>
          <a:p>
            <a:endParaRPr lang="fr-FR"/>
          </a:p>
        </p:txBody>
      </p:sp>
    </p:spTree>
    <p:extLst>
      <p:ext uri="{BB962C8B-B14F-4D97-AF65-F5344CB8AC3E}">
        <p14:creationId xmlns:p14="http://schemas.microsoft.com/office/powerpoint/2010/main" val="19696204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A1CF23-8DC1-4A32-9B6A-C0999667387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6">
            <a:extLst>
              <a:ext uri="{FF2B5EF4-FFF2-40B4-BE49-F238E27FC236}">
                <a16:creationId xmlns:a16="http://schemas.microsoft.com/office/drawing/2014/main" id="{E46A4AAE-CB70-43C4-A1F9-08B89B610CB5}"/>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7955020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2A2A82-4C1B-4366-9CC8-A79D074609A6}"/>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7412983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57944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A1CF23-8DC1-4A32-9B6A-C0999667387E}"/>
              </a:ext>
            </a:extLst>
          </p:cNvPr>
          <p:cNvSpPr>
            <a:spLocks noGrp="1"/>
          </p:cNvSpPr>
          <p:nvPr>
            <p:ph idx="1"/>
          </p:nvPr>
        </p:nvSpPr>
        <p:spPr>
          <a:xfrm>
            <a:off x="900400" y="1476000"/>
            <a:ext cx="4646869" cy="126906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6">
            <a:extLst>
              <a:ext uri="{FF2B5EF4-FFF2-40B4-BE49-F238E27FC236}">
                <a16:creationId xmlns:a16="http://schemas.microsoft.com/office/drawing/2014/main" id="{E46A4AAE-CB70-43C4-A1F9-08B89B610CB5}"/>
              </a:ext>
            </a:extLst>
          </p:cNvPr>
          <p:cNvSpPr>
            <a:spLocks noGrp="1"/>
          </p:cNvSpPr>
          <p:nvPr>
            <p:ph type="title"/>
          </p:nvPr>
        </p:nvSpPr>
        <p:spPr>
          <a:xfrm>
            <a:off x="900400" y="779980"/>
            <a:ext cx="10182666" cy="369332"/>
          </a:xfrm>
        </p:spPr>
        <p:txBody>
          <a:bodyPr/>
          <a:lstStyle/>
          <a:p>
            <a:r>
              <a:rPr lang="fr-FR"/>
              <a:t>Modifiez le style du titre</a:t>
            </a:r>
          </a:p>
        </p:txBody>
      </p:sp>
    </p:spTree>
    <p:extLst>
      <p:ext uri="{BB962C8B-B14F-4D97-AF65-F5344CB8AC3E}">
        <p14:creationId xmlns:p14="http://schemas.microsoft.com/office/powerpoint/2010/main" val="19872010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A1CF23-8DC1-4A32-9B6A-C0999667387E}"/>
              </a:ext>
            </a:extLst>
          </p:cNvPr>
          <p:cNvSpPr>
            <a:spLocks noGrp="1"/>
          </p:cNvSpPr>
          <p:nvPr>
            <p:ph idx="1"/>
          </p:nvPr>
        </p:nvSpPr>
        <p:spPr>
          <a:xfrm>
            <a:off x="6096001" y="1476000"/>
            <a:ext cx="5457824" cy="126906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6">
            <a:extLst>
              <a:ext uri="{FF2B5EF4-FFF2-40B4-BE49-F238E27FC236}">
                <a16:creationId xmlns:a16="http://schemas.microsoft.com/office/drawing/2014/main" id="{E46A4AAE-CB70-43C4-A1F9-08B89B610CB5}"/>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40795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_Titre de sec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161071B-7D76-4117-9DFF-50B29606F0DD}"/>
              </a:ext>
            </a:extLst>
          </p:cNvPr>
          <p:cNvSpPr/>
          <p:nvPr userDrawn="1"/>
        </p:nvSpPr>
        <p:spPr>
          <a:xfrm>
            <a:off x="11844338" y="4770452"/>
            <a:ext cx="363339" cy="20875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51007CF4-1E23-4B43-A994-63105E76D6A5}"/>
              </a:ext>
            </a:extLst>
          </p:cNvPr>
          <p:cNvSpPr/>
          <p:nvPr userDrawn="1"/>
        </p:nvSpPr>
        <p:spPr>
          <a:xfrm>
            <a:off x="9238268" y="815419"/>
            <a:ext cx="2762054" cy="60425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AD787279-B12F-4A75-9137-0E95C4265B71}"/>
              </a:ext>
            </a:extLst>
          </p:cNvPr>
          <p:cNvSpPr>
            <a:spLocks noGrp="1"/>
          </p:cNvSpPr>
          <p:nvPr>
            <p:ph type="body" idx="1"/>
          </p:nvPr>
        </p:nvSpPr>
        <p:spPr>
          <a:xfrm>
            <a:off x="2254083" y="2995035"/>
            <a:ext cx="6146800" cy="867930"/>
          </a:xfrm>
        </p:spPr>
        <p:txBody>
          <a:bodyPr wrap="square" anchor="ctr">
            <a:spAutoFit/>
          </a:bodyPr>
          <a:lstStyle>
            <a:lvl1pPr marL="0" indent="0">
              <a:spcBef>
                <a:spcPts val="2400"/>
              </a:spcBef>
              <a:buNone/>
              <a:defRPr sz="28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2" name="Forme libre : forme 11">
            <a:extLst>
              <a:ext uri="{FF2B5EF4-FFF2-40B4-BE49-F238E27FC236}">
                <a16:creationId xmlns:a16="http://schemas.microsoft.com/office/drawing/2014/main" id="{28D03AE2-2A01-4261-B55D-4A8E727374A0}"/>
              </a:ext>
            </a:extLst>
          </p:cNvPr>
          <p:cNvSpPr/>
          <p:nvPr/>
        </p:nvSpPr>
        <p:spPr>
          <a:xfrm flipV="1">
            <a:off x="0" y="-3151"/>
            <a:ext cx="12190992" cy="4272931"/>
          </a:xfrm>
          <a:custGeom>
            <a:avLst/>
            <a:gdLst>
              <a:gd name="connsiteX0" fmla="*/ 0 w 12190992"/>
              <a:gd name="connsiteY0" fmla="*/ 4272931 h 4272931"/>
              <a:gd name="connsiteX1" fmla="*/ 12190992 w 12190992"/>
              <a:gd name="connsiteY1" fmla="*/ 4272931 h 4272931"/>
              <a:gd name="connsiteX2" fmla="*/ 12190992 w 12190992"/>
              <a:gd name="connsiteY2" fmla="*/ 4087577 h 4272931"/>
              <a:gd name="connsiteX3" fmla="*/ 185599 w 12190992"/>
              <a:gd name="connsiteY3" fmla="*/ 4087577 h 4272931"/>
              <a:gd name="connsiteX4" fmla="*/ 185599 w 12190992"/>
              <a:gd name="connsiteY4" fmla="*/ 0 h 4272931"/>
              <a:gd name="connsiteX5" fmla="*/ 363 w 12190992"/>
              <a:gd name="connsiteY5" fmla="*/ 0 h 4272931"/>
              <a:gd name="connsiteX6" fmla="*/ 363 w 12190992"/>
              <a:gd name="connsiteY6" fmla="*/ 4087577 h 4272931"/>
              <a:gd name="connsiteX7" fmla="*/ 0 w 12190992"/>
              <a:gd name="connsiteY7" fmla="*/ 4087577 h 42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0992" h="4272931">
                <a:moveTo>
                  <a:pt x="0" y="4272931"/>
                </a:moveTo>
                <a:lnTo>
                  <a:pt x="12190992" y="4272931"/>
                </a:lnTo>
                <a:lnTo>
                  <a:pt x="12190992" y="4087577"/>
                </a:lnTo>
                <a:lnTo>
                  <a:pt x="185599" y="4087577"/>
                </a:lnTo>
                <a:lnTo>
                  <a:pt x="185599" y="0"/>
                </a:lnTo>
                <a:lnTo>
                  <a:pt x="363" y="0"/>
                </a:lnTo>
                <a:lnTo>
                  <a:pt x="363" y="4087577"/>
                </a:lnTo>
                <a:lnTo>
                  <a:pt x="0" y="4087577"/>
                </a:lnTo>
                <a:close/>
              </a:path>
            </a:pathLst>
          </a:custGeom>
          <a:solidFill>
            <a:srgbClr val="69DBD7"/>
          </a:solidFill>
          <a:ln w="16929" cap="flat">
            <a:noFill/>
            <a:prstDash val="solid"/>
            <a:round/>
          </a:ln>
        </p:spPr>
        <p:txBody>
          <a:bodyPr wrap="square" rtlCol="0" anchor="ctr">
            <a:noAutofit/>
          </a:bodyPr>
          <a:lstStyle/>
          <a:p>
            <a:endParaRPr lang="fr-FR"/>
          </a:p>
        </p:txBody>
      </p:sp>
    </p:spTree>
    <p:extLst>
      <p:ext uri="{BB962C8B-B14F-4D97-AF65-F5344CB8AC3E}">
        <p14:creationId xmlns:p14="http://schemas.microsoft.com/office/powerpoint/2010/main" val="284591408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3_Titre de s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746A3B-C782-4592-8E2D-E990FFD26E9E}"/>
              </a:ext>
            </a:extLst>
          </p:cNvPr>
          <p:cNvSpPr/>
          <p:nvPr userDrawn="1"/>
        </p:nvSpPr>
        <p:spPr>
          <a:xfrm>
            <a:off x="188536" y="-1"/>
            <a:ext cx="12003464" cy="6670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 forme 10">
            <a:extLst>
              <a:ext uri="{FF2B5EF4-FFF2-40B4-BE49-F238E27FC236}">
                <a16:creationId xmlns:a16="http://schemas.microsoft.com/office/drawing/2014/main" id="{F94B3313-C59B-4EBA-A8C8-E9A630356D31}"/>
              </a:ext>
            </a:extLst>
          </p:cNvPr>
          <p:cNvSpPr/>
          <p:nvPr userDrawn="1"/>
        </p:nvSpPr>
        <p:spPr>
          <a:xfrm flipV="1">
            <a:off x="0" y="-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sp>
        <p:nvSpPr>
          <p:cNvPr id="2" name="Titre 1">
            <a:extLst>
              <a:ext uri="{FF2B5EF4-FFF2-40B4-BE49-F238E27FC236}">
                <a16:creationId xmlns:a16="http://schemas.microsoft.com/office/drawing/2014/main" id="{4D7CA7C2-C600-4AEC-8946-D8309AAEC2CC}"/>
              </a:ext>
            </a:extLst>
          </p:cNvPr>
          <p:cNvSpPr>
            <a:spLocks noGrp="1"/>
          </p:cNvSpPr>
          <p:nvPr>
            <p:ph type="title"/>
          </p:nvPr>
        </p:nvSpPr>
        <p:spPr>
          <a:xfrm>
            <a:off x="916082" y="2288877"/>
            <a:ext cx="6521874" cy="1394036"/>
          </a:xfrm>
        </p:spPr>
        <p:txBody>
          <a:bodyPr wrap="square" anchor="ctr">
            <a:spAutoFit/>
          </a:bodyPr>
          <a:lstStyle>
            <a:lvl1pPr>
              <a:lnSpc>
                <a:spcPct val="110000"/>
              </a:lnSpc>
              <a:defRPr sz="4000" b="1">
                <a:solidFill>
                  <a:schemeClr val="accent1"/>
                </a:solidFill>
              </a:defRPr>
            </a:lvl1pPr>
          </a:lstStyle>
          <a:p>
            <a:r>
              <a:rPr lang="fr-FR"/>
              <a:t>Modifiez le style du titre</a:t>
            </a:r>
          </a:p>
        </p:txBody>
      </p:sp>
      <p:pic>
        <p:nvPicPr>
          <p:cNvPr id="6" name="Image 5">
            <a:extLst>
              <a:ext uri="{FF2B5EF4-FFF2-40B4-BE49-F238E27FC236}">
                <a16:creationId xmlns:a16="http://schemas.microsoft.com/office/drawing/2014/main" id="{55D29401-026B-4CC7-A66B-BA3EE4425E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1060" y="2849527"/>
            <a:ext cx="3497796" cy="4008474"/>
          </a:xfrm>
          <a:prstGeom prst="rect">
            <a:avLst/>
          </a:prstGeom>
        </p:spPr>
      </p:pic>
      <p:sp>
        <p:nvSpPr>
          <p:cNvPr id="12" name="Forme libre : forme 11">
            <a:extLst>
              <a:ext uri="{FF2B5EF4-FFF2-40B4-BE49-F238E27FC236}">
                <a16:creationId xmlns:a16="http://schemas.microsoft.com/office/drawing/2014/main" id="{E9EC7C6D-E859-4A67-B5D0-64300E3E8656}"/>
              </a:ext>
            </a:extLst>
          </p:cNvPr>
          <p:cNvSpPr/>
          <p:nvPr userDrawn="1"/>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pic>
        <p:nvPicPr>
          <p:cNvPr id="8" name="Image 7" descr="Une image contenant texte&#10;&#10;Description générée automatiquement">
            <a:extLst>
              <a:ext uri="{FF2B5EF4-FFF2-40B4-BE49-F238E27FC236}">
                <a16:creationId xmlns:a16="http://schemas.microsoft.com/office/drawing/2014/main" id="{4985A452-6F6A-C847-84CB-0A4F1FC6EB90}"/>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297785" y="0"/>
            <a:ext cx="2894215" cy="1641856"/>
          </a:xfrm>
          <a:prstGeom prst="rect">
            <a:avLst/>
          </a:prstGeom>
        </p:spPr>
      </p:pic>
    </p:spTree>
    <p:extLst>
      <p:ext uri="{BB962C8B-B14F-4D97-AF65-F5344CB8AC3E}">
        <p14:creationId xmlns:p14="http://schemas.microsoft.com/office/powerpoint/2010/main" val="321677043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4_Titre de s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746A3B-C782-4592-8E2D-E990FFD26E9E}"/>
              </a:ext>
            </a:extLst>
          </p:cNvPr>
          <p:cNvSpPr/>
          <p:nvPr userDrawn="1"/>
        </p:nvSpPr>
        <p:spPr>
          <a:xfrm>
            <a:off x="188536" y="-1"/>
            <a:ext cx="12003464" cy="667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 forme 10">
            <a:extLst>
              <a:ext uri="{FF2B5EF4-FFF2-40B4-BE49-F238E27FC236}">
                <a16:creationId xmlns:a16="http://schemas.microsoft.com/office/drawing/2014/main" id="{F94B3313-C59B-4EBA-A8C8-E9A630356D31}"/>
              </a:ext>
            </a:extLst>
          </p:cNvPr>
          <p:cNvSpPr/>
          <p:nvPr userDrawn="1"/>
        </p:nvSpPr>
        <p:spPr>
          <a:xfrm flipV="1">
            <a:off x="0" y="-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sp>
        <p:nvSpPr>
          <p:cNvPr id="2" name="Titre 1">
            <a:extLst>
              <a:ext uri="{FF2B5EF4-FFF2-40B4-BE49-F238E27FC236}">
                <a16:creationId xmlns:a16="http://schemas.microsoft.com/office/drawing/2014/main" id="{4D7CA7C2-C600-4AEC-8946-D8309AAEC2CC}"/>
              </a:ext>
            </a:extLst>
          </p:cNvPr>
          <p:cNvSpPr>
            <a:spLocks noGrp="1"/>
          </p:cNvSpPr>
          <p:nvPr>
            <p:ph type="title"/>
          </p:nvPr>
        </p:nvSpPr>
        <p:spPr>
          <a:xfrm>
            <a:off x="916082" y="2288877"/>
            <a:ext cx="6521874" cy="1394036"/>
          </a:xfrm>
        </p:spPr>
        <p:txBody>
          <a:bodyPr wrap="square" anchor="ctr">
            <a:spAutoFit/>
          </a:bodyPr>
          <a:lstStyle>
            <a:lvl1pPr>
              <a:lnSpc>
                <a:spcPct val="110000"/>
              </a:lnSpc>
              <a:defRPr sz="4000" b="1">
                <a:solidFill>
                  <a:schemeClr val="accent1"/>
                </a:solidFill>
              </a:defRPr>
            </a:lvl1pPr>
          </a:lstStyle>
          <a:p>
            <a:r>
              <a:rPr lang="fr-FR"/>
              <a:t>Modifiez le style du titre</a:t>
            </a:r>
          </a:p>
        </p:txBody>
      </p:sp>
      <p:pic>
        <p:nvPicPr>
          <p:cNvPr id="6" name="Image 5">
            <a:extLst>
              <a:ext uri="{FF2B5EF4-FFF2-40B4-BE49-F238E27FC236}">
                <a16:creationId xmlns:a16="http://schemas.microsoft.com/office/drawing/2014/main" id="{55D29401-026B-4CC7-A66B-BA3EE4425E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1060" y="2849527"/>
            <a:ext cx="3497796" cy="4008474"/>
          </a:xfrm>
          <a:prstGeom prst="rect">
            <a:avLst/>
          </a:prstGeom>
        </p:spPr>
      </p:pic>
      <p:sp>
        <p:nvSpPr>
          <p:cNvPr id="12" name="Forme libre : forme 11">
            <a:extLst>
              <a:ext uri="{FF2B5EF4-FFF2-40B4-BE49-F238E27FC236}">
                <a16:creationId xmlns:a16="http://schemas.microsoft.com/office/drawing/2014/main" id="{E9EC7C6D-E859-4A67-B5D0-64300E3E8656}"/>
              </a:ext>
            </a:extLst>
          </p:cNvPr>
          <p:cNvSpPr/>
          <p:nvPr userDrawn="1"/>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pic>
        <p:nvPicPr>
          <p:cNvPr id="8" name="Image 7" descr="Une image contenant texte&#10;&#10;Description générée automatiquement">
            <a:extLst>
              <a:ext uri="{FF2B5EF4-FFF2-40B4-BE49-F238E27FC236}">
                <a16:creationId xmlns:a16="http://schemas.microsoft.com/office/drawing/2014/main" id="{A511A5D4-8BA7-EB47-BCCF-61DEE3BAB7D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297785" y="0"/>
            <a:ext cx="2894215" cy="1641856"/>
          </a:xfrm>
          <a:prstGeom prst="rect">
            <a:avLst/>
          </a:prstGeom>
        </p:spPr>
      </p:pic>
    </p:spTree>
    <p:extLst>
      <p:ext uri="{BB962C8B-B14F-4D97-AF65-F5344CB8AC3E}">
        <p14:creationId xmlns:p14="http://schemas.microsoft.com/office/powerpoint/2010/main" val="39601869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1_Titre de sec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161071B-7D76-4117-9DFF-50B29606F0DD}"/>
              </a:ext>
            </a:extLst>
          </p:cNvPr>
          <p:cNvSpPr/>
          <p:nvPr userDrawn="1"/>
        </p:nvSpPr>
        <p:spPr>
          <a:xfrm>
            <a:off x="11844338" y="4770452"/>
            <a:ext cx="363339" cy="20875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51007CF4-1E23-4B43-A994-63105E76D6A5}"/>
              </a:ext>
            </a:extLst>
          </p:cNvPr>
          <p:cNvSpPr/>
          <p:nvPr userDrawn="1"/>
        </p:nvSpPr>
        <p:spPr>
          <a:xfrm>
            <a:off x="9238268" y="815419"/>
            <a:ext cx="2762054" cy="60425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4D7CA7C2-C600-4AEC-8946-D8309AAEC2CC}"/>
              </a:ext>
            </a:extLst>
          </p:cNvPr>
          <p:cNvSpPr>
            <a:spLocks noGrp="1"/>
          </p:cNvSpPr>
          <p:nvPr>
            <p:ph type="title"/>
          </p:nvPr>
        </p:nvSpPr>
        <p:spPr>
          <a:xfrm>
            <a:off x="1808070" y="1087250"/>
            <a:ext cx="6146800" cy="978729"/>
          </a:xfrm>
        </p:spPr>
        <p:txBody>
          <a:bodyPr wrap="square" anchor="b">
            <a:spAutoFit/>
          </a:bodyPr>
          <a:lstStyle>
            <a:lvl1pPr>
              <a:defRPr sz="3200" b="1">
                <a:solidFill>
                  <a:schemeClr val="accent3"/>
                </a:solidFill>
                <a:latin typeface="Arial Black" panose="020B0A04020102020204" pitchFamily="34" charset="0"/>
              </a:defRPr>
            </a:lvl1pPr>
          </a:lstStyle>
          <a:p>
            <a:r>
              <a:rPr lang="fr-FR"/>
              <a:t>Modifiez le style du titre</a:t>
            </a:r>
          </a:p>
        </p:txBody>
      </p:sp>
      <p:sp>
        <p:nvSpPr>
          <p:cNvPr id="3" name="Espace réservé du texte 2">
            <a:extLst>
              <a:ext uri="{FF2B5EF4-FFF2-40B4-BE49-F238E27FC236}">
                <a16:creationId xmlns:a16="http://schemas.microsoft.com/office/drawing/2014/main" id="{AD787279-B12F-4A75-9137-0E95C4265B71}"/>
              </a:ext>
            </a:extLst>
          </p:cNvPr>
          <p:cNvSpPr>
            <a:spLocks noGrp="1"/>
          </p:cNvSpPr>
          <p:nvPr>
            <p:ph type="body" idx="1"/>
          </p:nvPr>
        </p:nvSpPr>
        <p:spPr>
          <a:xfrm>
            <a:off x="2254083" y="2328292"/>
            <a:ext cx="6146800" cy="341632"/>
          </a:xfrm>
        </p:spPr>
        <p:txBody>
          <a:bodyPr wrap="square">
            <a:spAutoFit/>
          </a:bodyPr>
          <a:lstStyle>
            <a:lvl1pPr marL="0" indent="0">
              <a:spcBef>
                <a:spcPts val="2400"/>
              </a:spcBef>
              <a:buNone/>
              <a:defRPr sz="18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2" name="Forme libre : forme 11">
            <a:extLst>
              <a:ext uri="{FF2B5EF4-FFF2-40B4-BE49-F238E27FC236}">
                <a16:creationId xmlns:a16="http://schemas.microsoft.com/office/drawing/2014/main" id="{C0A7EEC7-1F19-4684-9E3C-3AAD55A5EC2A}"/>
              </a:ext>
            </a:extLst>
          </p:cNvPr>
          <p:cNvSpPr/>
          <p:nvPr/>
        </p:nvSpPr>
        <p:spPr>
          <a:xfrm flipV="1">
            <a:off x="0" y="-3151"/>
            <a:ext cx="12190992" cy="4272931"/>
          </a:xfrm>
          <a:custGeom>
            <a:avLst/>
            <a:gdLst>
              <a:gd name="connsiteX0" fmla="*/ 0 w 12190992"/>
              <a:gd name="connsiteY0" fmla="*/ 4272931 h 4272931"/>
              <a:gd name="connsiteX1" fmla="*/ 12190992 w 12190992"/>
              <a:gd name="connsiteY1" fmla="*/ 4272931 h 4272931"/>
              <a:gd name="connsiteX2" fmla="*/ 12190992 w 12190992"/>
              <a:gd name="connsiteY2" fmla="*/ 4087577 h 4272931"/>
              <a:gd name="connsiteX3" fmla="*/ 185599 w 12190992"/>
              <a:gd name="connsiteY3" fmla="*/ 4087577 h 4272931"/>
              <a:gd name="connsiteX4" fmla="*/ 185599 w 12190992"/>
              <a:gd name="connsiteY4" fmla="*/ 0 h 4272931"/>
              <a:gd name="connsiteX5" fmla="*/ 363 w 12190992"/>
              <a:gd name="connsiteY5" fmla="*/ 0 h 4272931"/>
              <a:gd name="connsiteX6" fmla="*/ 363 w 12190992"/>
              <a:gd name="connsiteY6" fmla="*/ 4087577 h 4272931"/>
              <a:gd name="connsiteX7" fmla="*/ 0 w 12190992"/>
              <a:gd name="connsiteY7" fmla="*/ 4087577 h 42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0992" h="4272931">
                <a:moveTo>
                  <a:pt x="0" y="4272931"/>
                </a:moveTo>
                <a:lnTo>
                  <a:pt x="12190992" y="4272931"/>
                </a:lnTo>
                <a:lnTo>
                  <a:pt x="12190992" y="4087577"/>
                </a:lnTo>
                <a:lnTo>
                  <a:pt x="185599" y="4087577"/>
                </a:lnTo>
                <a:lnTo>
                  <a:pt x="185599" y="0"/>
                </a:lnTo>
                <a:lnTo>
                  <a:pt x="363" y="0"/>
                </a:lnTo>
                <a:lnTo>
                  <a:pt x="363" y="4087577"/>
                </a:lnTo>
                <a:lnTo>
                  <a:pt x="0" y="4087577"/>
                </a:lnTo>
                <a:close/>
              </a:path>
            </a:pathLst>
          </a:custGeom>
          <a:solidFill>
            <a:srgbClr val="69DBD7"/>
          </a:solidFill>
          <a:ln w="16929" cap="flat">
            <a:noFill/>
            <a:prstDash val="solid"/>
            <a:round/>
          </a:ln>
        </p:spPr>
        <p:txBody>
          <a:bodyPr wrap="square" rtlCol="0" anchor="ctr">
            <a:noAutofit/>
          </a:bodyPr>
          <a:lstStyle/>
          <a:p>
            <a:endParaRPr lang="fr-FR"/>
          </a:p>
        </p:txBody>
      </p:sp>
      <p:pic>
        <p:nvPicPr>
          <p:cNvPr id="20" name="Image 19" descr="Une image contenant personne, extérieur&#10;&#10;Description générée automatiquement">
            <a:extLst>
              <a:ext uri="{FF2B5EF4-FFF2-40B4-BE49-F238E27FC236}">
                <a16:creationId xmlns:a16="http://schemas.microsoft.com/office/drawing/2014/main" id="{7DE9B6D3-7B61-4AF1-9D87-831FA64C3C85}"/>
              </a:ext>
            </a:extLst>
          </p:cNvPr>
          <p:cNvPicPr>
            <a:picLocks noChangeAspect="1"/>
          </p:cNvPicPr>
          <p:nvPr userDrawn="1"/>
        </p:nvPicPr>
        <p:blipFill rotWithShape="1">
          <a:blip r:embed="rId2">
            <a:alphaModFix/>
          </a:blip>
          <a:srcRect l="19418" r="9682" b="20120"/>
          <a:stretch/>
        </p:blipFill>
        <p:spPr>
          <a:xfrm>
            <a:off x="9445624" y="4770452"/>
            <a:ext cx="2554697" cy="1919274"/>
          </a:xfrm>
          <a:prstGeom prst="rect">
            <a:avLst/>
          </a:prstGeom>
        </p:spPr>
      </p:pic>
      <p:pic>
        <p:nvPicPr>
          <p:cNvPr id="22" name="Image 21" descr="Une image contenant personne, brosse à dents&#10;&#10;Description générée automatiquement">
            <a:extLst>
              <a:ext uri="{FF2B5EF4-FFF2-40B4-BE49-F238E27FC236}">
                <a16:creationId xmlns:a16="http://schemas.microsoft.com/office/drawing/2014/main" id="{F62CC5D1-909C-4E61-8B24-D2640E6FE5D3}"/>
              </a:ext>
            </a:extLst>
          </p:cNvPr>
          <p:cNvPicPr>
            <a:picLocks noChangeAspect="1"/>
          </p:cNvPicPr>
          <p:nvPr userDrawn="1"/>
        </p:nvPicPr>
        <p:blipFill rotWithShape="1">
          <a:blip r:embed="rId3">
            <a:alphaModFix/>
          </a:blip>
          <a:srcRect t="14299" b="29136"/>
          <a:stretch/>
        </p:blipFill>
        <p:spPr>
          <a:xfrm>
            <a:off x="9434871" y="1003299"/>
            <a:ext cx="2565451" cy="1892301"/>
          </a:xfrm>
          <a:prstGeom prst="rect">
            <a:avLst/>
          </a:prstGeom>
        </p:spPr>
      </p:pic>
      <p:pic>
        <p:nvPicPr>
          <p:cNvPr id="10" name="Image 9" descr="Une image contenant texte&#10;&#10;Description générée automatiquement">
            <a:extLst>
              <a:ext uri="{FF2B5EF4-FFF2-40B4-BE49-F238E27FC236}">
                <a16:creationId xmlns:a16="http://schemas.microsoft.com/office/drawing/2014/main" id="{F1EA5E23-CCBF-6B4B-8D44-A5BDE378396A}"/>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336569" y="3002308"/>
            <a:ext cx="2565451" cy="1455352"/>
          </a:xfrm>
          <a:prstGeom prst="rect">
            <a:avLst/>
          </a:prstGeom>
        </p:spPr>
      </p:pic>
    </p:spTree>
    <p:extLst>
      <p:ext uri="{BB962C8B-B14F-4D97-AF65-F5344CB8AC3E}">
        <p14:creationId xmlns:p14="http://schemas.microsoft.com/office/powerpoint/2010/main" val="3190624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Titre de sec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161071B-7D76-4117-9DFF-50B29606F0DD}"/>
              </a:ext>
            </a:extLst>
          </p:cNvPr>
          <p:cNvSpPr/>
          <p:nvPr userDrawn="1"/>
        </p:nvSpPr>
        <p:spPr>
          <a:xfrm>
            <a:off x="11844338" y="4770452"/>
            <a:ext cx="363339" cy="20875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51007CF4-1E23-4B43-A994-63105E76D6A5}"/>
              </a:ext>
            </a:extLst>
          </p:cNvPr>
          <p:cNvSpPr/>
          <p:nvPr userDrawn="1"/>
        </p:nvSpPr>
        <p:spPr>
          <a:xfrm>
            <a:off x="9238268" y="815419"/>
            <a:ext cx="2762054" cy="604258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AD787279-B12F-4A75-9137-0E95C4265B71}"/>
              </a:ext>
            </a:extLst>
          </p:cNvPr>
          <p:cNvSpPr>
            <a:spLocks noGrp="1"/>
          </p:cNvSpPr>
          <p:nvPr>
            <p:ph type="body" idx="1"/>
          </p:nvPr>
        </p:nvSpPr>
        <p:spPr>
          <a:xfrm>
            <a:off x="2254083" y="2995035"/>
            <a:ext cx="6146800" cy="867930"/>
          </a:xfrm>
        </p:spPr>
        <p:txBody>
          <a:bodyPr wrap="square" anchor="ctr">
            <a:spAutoFit/>
          </a:bodyPr>
          <a:lstStyle>
            <a:lvl1pPr marL="0" indent="0">
              <a:spcBef>
                <a:spcPts val="2400"/>
              </a:spcBef>
              <a:buNone/>
              <a:defRPr sz="28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2" name="Forme libre : forme 11">
            <a:extLst>
              <a:ext uri="{FF2B5EF4-FFF2-40B4-BE49-F238E27FC236}">
                <a16:creationId xmlns:a16="http://schemas.microsoft.com/office/drawing/2014/main" id="{28D03AE2-2A01-4261-B55D-4A8E727374A0}"/>
              </a:ext>
            </a:extLst>
          </p:cNvPr>
          <p:cNvSpPr/>
          <p:nvPr/>
        </p:nvSpPr>
        <p:spPr>
          <a:xfrm flipV="1">
            <a:off x="0" y="-3151"/>
            <a:ext cx="12190992" cy="4272931"/>
          </a:xfrm>
          <a:custGeom>
            <a:avLst/>
            <a:gdLst>
              <a:gd name="connsiteX0" fmla="*/ 0 w 12190992"/>
              <a:gd name="connsiteY0" fmla="*/ 4272931 h 4272931"/>
              <a:gd name="connsiteX1" fmla="*/ 12190992 w 12190992"/>
              <a:gd name="connsiteY1" fmla="*/ 4272931 h 4272931"/>
              <a:gd name="connsiteX2" fmla="*/ 12190992 w 12190992"/>
              <a:gd name="connsiteY2" fmla="*/ 4087577 h 4272931"/>
              <a:gd name="connsiteX3" fmla="*/ 185599 w 12190992"/>
              <a:gd name="connsiteY3" fmla="*/ 4087577 h 4272931"/>
              <a:gd name="connsiteX4" fmla="*/ 185599 w 12190992"/>
              <a:gd name="connsiteY4" fmla="*/ 0 h 4272931"/>
              <a:gd name="connsiteX5" fmla="*/ 363 w 12190992"/>
              <a:gd name="connsiteY5" fmla="*/ 0 h 4272931"/>
              <a:gd name="connsiteX6" fmla="*/ 363 w 12190992"/>
              <a:gd name="connsiteY6" fmla="*/ 4087577 h 4272931"/>
              <a:gd name="connsiteX7" fmla="*/ 0 w 12190992"/>
              <a:gd name="connsiteY7" fmla="*/ 4087577 h 42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0992" h="4272931">
                <a:moveTo>
                  <a:pt x="0" y="4272931"/>
                </a:moveTo>
                <a:lnTo>
                  <a:pt x="12190992" y="4272931"/>
                </a:lnTo>
                <a:lnTo>
                  <a:pt x="12190992" y="4087577"/>
                </a:lnTo>
                <a:lnTo>
                  <a:pt x="185599" y="4087577"/>
                </a:lnTo>
                <a:lnTo>
                  <a:pt x="185599" y="0"/>
                </a:lnTo>
                <a:lnTo>
                  <a:pt x="363" y="0"/>
                </a:lnTo>
                <a:lnTo>
                  <a:pt x="363" y="4087577"/>
                </a:lnTo>
                <a:lnTo>
                  <a:pt x="0" y="4087577"/>
                </a:lnTo>
                <a:close/>
              </a:path>
            </a:pathLst>
          </a:custGeom>
          <a:solidFill>
            <a:schemeClr val="accent4"/>
          </a:solidFill>
          <a:ln w="16929" cap="flat">
            <a:noFill/>
            <a:prstDash val="solid"/>
            <a:round/>
          </a:ln>
        </p:spPr>
        <p:txBody>
          <a:bodyPr wrap="square" rtlCol="0" anchor="ctr">
            <a:noAutofit/>
          </a:bodyPr>
          <a:lstStyle/>
          <a:p>
            <a:endParaRPr lang="fr-FR"/>
          </a:p>
        </p:txBody>
      </p:sp>
    </p:spTree>
    <p:extLst>
      <p:ext uri="{BB962C8B-B14F-4D97-AF65-F5344CB8AC3E}">
        <p14:creationId xmlns:p14="http://schemas.microsoft.com/office/powerpoint/2010/main" val="35275259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A1CF23-8DC1-4A32-9B6A-C0999667387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6">
            <a:extLst>
              <a:ext uri="{FF2B5EF4-FFF2-40B4-BE49-F238E27FC236}">
                <a16:creationId xmlns:a16="http://schemas.microsoft.com/office/drawing/2014/main" id="{E46A4AAE-CB70-43C4-A1F9-08B89B610CB5}"/>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5699888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2A2A82-4C1B-4366-9CC8-A79D074609A6}"/>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17431090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792514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A1CF23-8DC1-4A32-9B6A-C0999667387E}"/>
              </a:ext>
            </a:extLst>
          </p:cNvPr>
          <p:cNvSpPr>
            <a:spLocks noGrp="1"/>
          </p:cNvSpPr>
          <p:nvPr>
            <p:ph idx="1"/>
          </p:nvPr>
        </p:nvSpPr>
        <p:spPr>
          <a:xfrm>
            <a:off x="900400" y="1476000"/>
            <a:ext cx="4646869" cy="126906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6">
            <a:extLst>
              <a:ext uri="{FF2B5EF4-FFF2-40B4-BE49-F238E27FC236}">
                <a16:creationId xmlns:a16="http://schemas.microsoft.com/office/drawing/2014/main" id="{E46A4AAE-CB70-43C4-A1F9-08B89B610CB5}"/>
              </a:ext>
            </a:extLst>
          </p:cNvPr>
          <p:cNvSpPr>
            <a:spLocks noGrp="1"/>
          </p:cNvSpPr>
          <p:nvPr>
            <p:ph type="title"/>
          </p:nvPr>
        </p:nvSpPr>
        <p:spPr>
          <a:xfrm>
            <a:off x="900400" y="779980"/>
            <a:ext cx="10182666" cy="369332"/>
          </a:xfrm>
        </p:spPr>
        <p:txBody>
          <a:bodyPr/>
          <a:lstStyle/>
          <a:p>
            <a:r>
              <a:rPr lang="fr-FR"/>
              <a:t>Modifiez le style du titre</a:t>
            </a:r>
          </a:p>
        </p:txBody>
      </p:sp>
    </p:spTree>
    <p:extLst>
      <p:ext uri="{BB962C8B-B14F-4D97-AF65-F5344CB8AC3E}">
        <p14:creationId xmlns:p14="http://schemas.microsoft.com/office/powerpoint/2010/main" val="42765436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A1CF23-8DC1-4A32-9B6A-C0999667387E}"/>
              </a:ext>
            </a:extLst>
          </p:cNvPr>
          <p:cNvSpPr>
            <a:spLocks noGrp="1"/>
          </p:cNvSpPr>
          <p:nvPr>
            <p:ph idx="1"/>
          </p:nvPr>
        </p:nvSpPr>
        <p:spPr>
          <a:xfrm>
            <a:off x="6096001" y="1476000"/>
            <a:ext cx="5457824" cy="126906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6">
            <a:extLst>
              <a:ext uri="{FF2B5EF4-FFF2-40B4-BE49-F238E27FC236}">
                <a16:creationId xmlns:a16="http://schemas.microsoft.com/office/drawing/2014/main" id="{E46A4AAE-CB70-43C4-A1F9-08B89B610CB5}"/>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14181011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3_Titre de s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746A3B-C782-4592-8E2D-E990FFD26E9E}"/>
              </a:ext>
            </a:extLst>
          </p:cNvPr>
          <p:cNvSpPr/>
          <p:nvPr userDrawn="1"/>
        </p:nvSpPr>
        <p:spPr>
          <a:xfrm>
            <a:off x="188536" y="-1"/>
            <a:ext cx="12003464" cy="6670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 forme 10">
            <a:extLst>
              <a:ext uri="{FF2B5EF4-FFF2-40B4-BE49-F238E27FC236}">
                <a16:creationId xmlns:a16="http://schemas.microsoft.com/office/drawing/2014/main" id="{F94B3313-C59B-4EBA-A8C8-E9A630356D31}"/>
              </a:ext>
            </a:extLst>
          </p:cNvPr>
          <p:cNvSpPr/>
          <p:nvPr userDrawn="1"/>
        </p:nvSpPr>
        <p:spPr>
          <a:xfrm flipV="1">
            <a:off x="0" y="-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sp>
        <p:nvSpPr>
          <p:cNvPr id="2" name="Titre 1">
            <a:extLst>
              <a:ext uri="{FF2B5EF4-FFF2-40B4-BE49-F238E27FC236}">
                <a16:creationId xmlns:a16="http://schemas.microsoft.com/office/drawing/2014/main" id="{4D7CA7C2-C600-4AEC-8946-D8309AAEC2CC}"/>
              </a:ext>
            </a:extLst>
          </p:cNvPr>
          <p:cNvSpPr>
            <a:spLocks noGrp="1"/>
          </p:cNvSpPr>
          <p:nvPr>
            <p:ph type="title"/>
          </p:nvPr>
        </p:nvSpPr>
        <p:spPr>
          <a:xfrm>
            <a:off x="916082" y="2288877"/>
            <a:ext cx="6521874" cy="1394036"/>
          </a:xfrm>
        </p:spPr>
        <p:txBody>
          <a:bodyPr wrap="square" anchor="ctr">
            <a:spAutoFit/>
          </a:bodyPr>
          <a:lstStyle>
            <a:lvl1pPr>
              <a:lnSpc>
                <a:spcPct val="110000"/>
              </a:lnSpc>
              <a:defRPr sz="4000" b="1">
                <a:solidFill>
                  <a:schemeClr val="accent1"/>
                </a:solidFill>
              </a:defRPr>
            </a:lvl1pPr>
          </a:lstStyle>
          <a:p>
            <a:r>
              <a:rPr lang="fr-FR"/>
              <a:t>Modifiez le style du titre</a:t>
            </a:r>
          </a:p>
        </p:txBody>
      </p:sp>
      <p:pic>
        <p:nvPicPr>
          <p:cNvPr id="6" name="Image 5">
            <a:extLst>
              <a:ext uri="{FF2B5EF4-FFF2-40B4-BE49-F238E27FC236}">
                <a16:creationId xmlns:a16="http://schemas.microsoft.com/office/drawing/2014/main" id="{55D29401-026B-4CC7-A66B-BA3EE4425E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1060" y="2849527"/>
            <a:ext cx="3497796" cy="4008474"/>
          </a:xfrm>
          <a:prstGeom prst="rect">
            <a:avLst/>
          </a:prstGeom>
        </p:spPr>
      </p:pic>
      <p:sp>
        <p:nvSpPr>
          <p:cNvPr id="12" name="Forme libre : forme 11">
            <a:extLst>
              <a:ext uri="{FF2B5EF4-FFF2-40B4-BE49-F238E27FC236}">
                <a16:creationId xmlns:a16="http://schemas.microsoft.com/office/drawing/2014/main" id="{E9EC7C6D-E859-4A67-B5D0-64300E3E8656}"/>
              </a:ext>
            </a:extLst>
          </p:cNvPr>
          <p:cNvSpPr/>
          <p:nvPr userDrawn="1"/>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pic>
        <p:nvPicPr>
          <p:cNvPr id="8" name="Image 7" descr="Une image contenant texte&#10;&#10;Description générée automatiquement">
            <a:extLst>
              <a:ext uri="{FF2B5EF4-FFF2-40B4-BE49-F238E27FC236}">
                <a16:creationId xmlns:a16="http://schemas.microsoft.com/office/drawing/2014/main" id="{5E5E1F74-9215-C14C-B421-925D578A042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297785" y="0"/>
            <a:ext cx="2894215" cy="1641856"/>
          </a:xfrm>
          <a:prstGeom prst="rect">
            <a:avLst/>
          </a:prstGeom>
        </p:spPr>
      </p:pic>
    </p:spTree>
    <p:extLst>
      <p:ext uri="{BB962C8B-B14F-4D97-AF65-F5344CB8AC3E}">
        <p14:creationId xmlns:p14="http://schemas.microsoft.com/office/powerpoint/2010/main" val="1868037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A1CF23-8DC1-4A32-9B6A-C0999667387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6">
            <a:extLst>
              <a:ext uri="{FF2B5EF4-FFF2-40B4-BE49-F238E27FC236}">
                <a16:creationId xmlns:a16="http://schemas.microsoft.com/office/drawing/2014/main" id="{E46A4AAE-CB70-43C4-A1F9-08B89B610CB5}"/>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9430659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4_Titre de sec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746A3B-C782-4592-8E2D-E990FFD26E9E}"/>
              </a:ext>
            </a:extLst>
          </p:cNvPr>
          <p:cNvSpPr/>
          <p:nvPr userDrawn="1"/>
        </p:nvSpPr>
        <p:spPr>
          <a:xfrm>
            <a:off x="188536" y="-1"/>
            <a:ext cx="12003464" cy="6670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Forme libre : forme 10">
            <a:extLst>
              <a:ext uri="{FF2B5EF4-FFF2-40B4-BE49-F238E27FC236}">
                <a16:creationId xmlns:a16="http://schemas.microsoft.com/office/drawing/2014/main" id="{F94B3313-C59B-4EBA-A8C8-E9A630356D31}"/>
              </a:ext>
            </a:extLst>
          </p:cNvPr>
          <p:cNvSpPr/>
          <p:nvPr userDrawn="1"/>
        </p:nvSpPr>
        <p:spPr>
          <a:xfrm flipV="1">
            <a:off x="0" y="-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sp>
        <p:nvSpPr>
          <p:cNvPr id="2" name="Titre 1">
            <a:extLst>
              <a:ext uri="{FF2B5EF4-FFF2-40B4-BE49-F238E27FC236}">
                <a16:creationId xmlns:a16="http://schemas.microsoft.com/office/drawing/2014/main" id="{4D7CA7C2-C600-4AEC-8946-D8309AAEC2CC}"/>
              </a:ext>
            </a:extLst>
          </p:cNvPr>
          <p:cNvSpPr>
            <a:spLocks noGrp="1"/>
          </p:cNvSpPr>
          <p:nvPr>
            <p:ph type="title"/>
          </p:nvPr>
        </p:nvSpPr>
        <p:spPr>
          <a:xfrm>
            <a:off x="916082" y="2288877"/>
            <a:ext cx="6521874" cy="1394036"/>
          </a:xfrm>
        </p:spPr>
        <p:txBody>
          <a:bodyPr wrap="square" anchor="ctr">
            <a:spAutoFit/>
          </a:bodyPr>
          <a:lstStyle>
            <a:lvl1pPr>
              <a:lnSpc>
                <a:spcPct val="110000"/>
              </a:lnSpc>
              <a:defRPr sz="4000" b="1">
                <a:solidFill>
                  <a:schemeClr val="accent1"/>
                </a:solidFill>
              </a:defRPr>
            </a:lvl1pPr>
          </a:lstStyle>
          <a:p>
            <a:r>
              <a:rPr lang="fr-FR"/>
              <a:t>Modifiez le style du titre</a:t>
            </a:r>
          </a:p>
        </p:txBody>
      </p:sp>
      <p:pic>
        <p:nvPicPr>
          <p:cNvPr id="6" name="Image 5">
            <a:extLst>
              <a:ext uri="{FF2B5EF4-FFF2-40B4-BE49-F238E27FC236}">
                <a16:creationId xmlns:a16="http://schemas.microsoft.com/office/drawing/2014/main" id="{55D29401-026B-4CC7-A66B-BA3EE4425E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31060" y="2849527"/>
            <a:ext cx="3497796" cy="4008474"/>
          </a:xfrm>
          <a:prstGeom prst="rect">
            <a:avLst/>
          </a:prstGeom>
        </p:spPr>
      </p:pic>
      <p:sp>
        <p:nvSpPr>
          <p:cNvPr id="12" name="Forme libre : forme 11">
            <a:extLst>
              <a:ext uri="{FF2B5EF4-FFF2-40B4-BE49-F238E27FC236}">
                <a16:creationId xmlns:a16="http://schemas.microsoft.com/office/drawing/2014/main" id="{E9EC7C6D-E859-4A67-B5D0-64300E3E8656}"/>
              </a:ext>
            </a:extLst>
          </p:cNvPr>
          <p:cNvSpPr/>
          <p:nvPr userDrawn="1"/>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pic>
        <p:nvPicPr>
          <p:cNvPr id="8" name="Image 7" descr="Une image contenant texte&#10;&#10;Description générée automatiquement">
            <a:extLst>
              <a:ext uri="{FF2B5EF4-FFF2-40B4-BE49-F238E27FC236}">
                <a16:creationId xmlns:a16="http://schemas.microsoft.com/office/drawing/2014/main" id="{2F74C59F-0B48-DA48-BEE7-B6793720D7E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9297785" y="0"/>
            <a:ext cx="2894215" cy="1641856"/>
          </a:xfrm>
          <a:prstGeom prst="rect">
            <a:avLst/>
          </a:prstGeom>
        </p:spPr>
      </p:pic>
    </p:spTree>
    <p:extLst>
      <p:ext uri="{BB962C8B-B14F-4D97-AF65-F5344CB8AC3E}">
        <p14:creationId xmlns:p14="http://schemas.microsoft.com/office/powerpoint/2010/main" val="37310518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1_Titre de sec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161071B-7D76-4117-9DFF-50B29606F0DD}"/>
              </a:ext>
            </a:extLst>
          </p:cNvPr>
          <p:cNvSpPr/>
          <p:nvPr userDrawn="1"/>
        </p:nvSpPr>
        <p:spPr>
          <a:xfrm>
            <a:off x="11844338" y="4770452"/>
            <a:ext cx="363339" cy="208754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51007CF4-1E23-4B43-A994-63105E76D6A5}"/>
              </a:ext>
            </a:extLst>
          </p:cNvPr>
          <p:cNvSpPr/>
          <p:nvPr userDrawn="1"/>
        </p:nvSpPr>
        <p:spPr>
          <a:xfrm>
            <a:off x="9238268" y="815419"/>
            <a:ext cx="2762054" cy="604258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4D7CA7C2-C600-4AEC-8946-D8309AAEC2CC}"/>
              </a:ext>
            </a:extLst>
          </p:cNvPr>
          <p:cNvSpPr>
            <a:spLocks noGrp="1"/>
          </p:cNvSpPr>
          <p:nvPr>
            <p:ph type="title"/>
          </p:nvPr>
        </p:nvSpPr>
        <p:spPr>
          <a:xfrm>
            <a:off x="1808070" y="1087250"/>
            <a:ext cx="6146800" cy="978729"/>
          </a:xfrm>
        </p:spPr>
        <p:txBody>
          <a:bodyPr wrap="square" anchor="b">
            <a:spAutoFit/>
          </a:bodyPr>
          <a:lstStyle>
            <a:lvl1pPr>
              <a:defRPr sz="3200" b="1">
                <a:solidFill>
                  <a:schemeClr val="accent3"/>
                </a:solidFill>
                <a:latin typeface="Arial Black" panose="020B0A04020102020204" pitchFamily="34" charset="0"/>
              </a:defRPr>
            </a:lvl1pPr>
          </a:lstStyle>
          <a:p>
            <a:r>
              <a:rPr lang="fr-FR"/>
              <a:t>Modifiez le style du titre</a:t>
            </a:r>
          </a:p>
        </p:txBody>
      </p:sp>
      <p:sp>
        <p:nvSpPr>
          <p:cNvPr id="3" name="Espace réservé du texte 2">
            <a:extLst>
              <a:ext uri="{FF2B5EF4-FFF2-40B4-BE49-F238E27FC236}">
                <a16:creationId xmlns:a16="http://schemas.microsoft.com/office/drawing/2014/main" id="{AD787279-B12F-4A75-9137-0E95C4265B71}"/>
              </a:ext>
            </a:extLst>
          </p:cNvPr>
          <p:cNvSpPr>
            <a:spLocks noGrp="1"/>
          </p:cNvSpPr>
          <p:nvPr>
            <p:ph type="body" idx="1"/>
          </p:nvPr>
        </p:nvSpPr>
        <p:spPr>
          <a:xfrm>
            <a:off x="2254083" y="2328292"/>
            <a:ext cx="6146800" cy="341632"/>
          </a:xfrm>
        </p:spPr>
        <p:txBody>
          <a:bodyPr wrap="square">
            <a:spAutoFit/>
          </a:bodyPr>
          <a:lstStyle>
            <a:lvl1pPr marL="0" indent="0">
              <a:spcBef>
                <a:spcPts val="2400"/>
              </a:spcBef>
              <a:buNone/>
              <a:defRPr sz="18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2" name="Forme libre : forme 11">
            <a:extLst>
              <a:ext uri="{FF2B5EF4-FFF2-40B4-BE49-F238E27FC236}">
                <a16:creationId xmlns:a16="http://schemas.microsoft.com/office/drawing/2014/main" id="{C0A7EEC7-1F19-4684-9E3C-3AAD55A5EC2A}"/>
              </a:ext>
            </a:extLst>
          </p:cNvPr>
          <p:cNvSpPr/>
          <p:nvPr/>
        </p:nvSpPr>
        <p:spPr>
          <a:xfrm flipV="1">
            <a:off x="0" y="-3151"/>
            <a:ext cx="12190992" cy="4272931"/>
          </a:xfrm>
          <a:custGeom>
            <a:avLst/>
            <a:gdLst>
              <a:gd name="connsiteX0" fmla="*/ 0 w 12190992"/>
              <a:gd name="connsiteY0" fmla="*/ 4272931 h 4272931"/>
              <a:gd name="connsiteX1" fmla="*/ 12190992 w 12190992"/>
              <a:gd name="connsiteY1" fmla="*/ 4272931 h 4272931"/>
              <a:gd name="connsiteX2" fmla="*/ 12190992 w 12190992"/>
              <a:gd name="connsiteY2" fmla="*/ 4087577 h 4272931"/>
              <a:gd name="connsiteX3" fmla="*/ 185599 w 12190992"/>
              <a:gd name="connsiteY3" fmla="*/ 4087577 h 4272931"/>
              <a:gd name="connsiteX4" fmla="*/ 185599 w 12190992"/>
              <a:gd name="connsiteY4" fmla="*/ 0 h 4272931"/>
              <a:gd name="connsiteX5" fmla="*/ 363 w 12190992"/>
              <a:gd name="connsiteY5" fmla="*/ 0 h 4272931"/>
              <a:gd name="connsiteX6" fmla="*/ 363 w 12190992"/>
              <a:gd name="connsiteY6" fmla="*/ 4087577 h 4272931"/>
              <a:gd name="connsiteX7" fmla="*/ 0 w 12190992"/>
              <a:gd name="connsiteY7" fmla="*/ 4087577 h 42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0992" h="4272931">
                <a:moveTo>
                  <a:pt x="0" y="4272931"/>
                </a:moveTo>
                <a:lnTo>
                  <a:pt x="12190992" y="4272931"/>
                </a:lnTo>
                <a:lnTo>
                  <a:pt x="12190992" y="4087577"/>
                </a:lnTo>
                <a:lnTo>
                  <a:pt x="185599" y="4087577"/>
                </a:lnTo>
                <a:lnTo>
                  <a:pt x="185599" y="0"/>
                </a:lnTo>
                <a:lnTo>
                  <a:pt x="363" y="0"/>
                </a:lnTo>
                <a:lnTo>
                  <a:pt x="363" y="4087577"/>
                </a:lnTo>
                <a:lnTo>
                  <a:pt x="0" y="4087577"/>
                </a:lnTo>
                <a:close/>
              </a:path>
            </a:pathLst>
          </a:custGeom>
          <a:solidFill>
            <a:srgbClr val="69DBD7"/>
          </a:solidFill>
          <a:ln w="16929" cap="flat">
            <a:noFill/>
            <a:prstDash val="solid"/>
            <a:round/>
          </a:ln>
        </p:spPr>
        <p:txBody>
          <a:bodyPr wrap="square" rtlCol="0" anchor="ctr">
            <a:noAutofit/>
          </a:bodyPr>
          <a:lstStyle/>
          <a:p>
            <a:endParaRPr lang="fr-FR"/>
          </a:p>
        </p:txBody>
      </p:sp>
      <p:pic>
        <p:nvPicPr>
          <p:cNvPr id="20" name="Image 19" descr="Une image contenant personne, extérieur&#10;&#10;Description générée automatiquement">
            <a:extLst>
              <a:ext uri="{FF2B5EF4-FFF2-40B4-BE49-F238E27FC236}">
                <a16:creationId xmlns:a16="http://schemas.microsoft.com/office/drawing/2014/main" id="{7DE9B6D3-7B61-4AF1-9D87-831FA64C3C85}"/>
              </a:ext>
            </a:extLst>
          </p:cNvPr>
          <p:cNvPicPr>
            <a:picLocks noChangeAspect="1"/>
          </p:cNvPicPr>
          <p:nvPr userDrawn="1"/>
        </p:nvPicPr>
        <p:blipFill rotWithShape="1">
          <a:blip r:embed="rId2">
            <a:alphaModFix/>
          </a:blip>
          <a:srcRect l="19418" r="9682" b="20120"/>
          <a:stretch/>
        </p:blipFill>
        <p:spPr>
          <a:xfrm>
            <a:off x="9445624" y="4770452"/>
            <a:ext cx="2554697" cy="1919274"/>
          </a:xfrm>
          <a:prstGeom prst="rect">
            <a:avLst/>
          </a:prstGeom>
        </p:spPr>
      </p:pic>
      <p:pic>
        <p:nvPicPr>
          <p:cNvPr id="22" name="Image 21" descr="Une image contenant personne, brosse à dents&#10;&#10;Description générée automatiquement">
            <a:extLst>
              <a:ext uri="{FF2B5EF4-FFF2-40B4-BE49-F238E27FC236}">
                <a16:creationId xmlns:a16="http://schemas.microsoft.com/office/drawing/2014/main" id="{F62CC5D1-909C-4E61-8B24-D2640E6FE5D3}"/>
              </a:ext>
            </a:extLst>
          </p:cNvPr>
          <p:cNvPicPr>
            <a:picLocks noChangeAspect="1"/>
          </p:cNvPicPr>
          <p:nvPr userDrawn="1"/>
        </p:nvPicPr>
        <p:blipFill rotWithShape="1">
          <a:blip r:embed="rId3">
            <a:alphaModFix/>
          </a:blip>
          <a:srcRect t="14299" b="29136"/>
          <a:stretch/>
        </p:blipFill>
        <p:spPr>
          <a:xfrm>
            <a:off x="9434871" y="1003299"/>
            <a:ext cx="2565451" cy="1892301"/>
          </a:xfrm>
          <a:prstGeom prst="rect">
            <a:avLst/>
          </a:prstGeom>
        </p:spPr>
      </p:pic>
      <p:pic>
        <p:nvPicPr>
          <p:cNvPr id="10" name="Image 9" descr="Une image contenant texte&#10;&#10;Description générée automatiquement">
            <a:extLst>
              <a:ext uri="{FF2B5EF4-FFF2-40B4-BE49-F238E27FC236}">
                <a16:creationId xmlns:a16="http://schemas.microsoft.com/office/drawing/2014/main" id="{DC5DF4A4-03C9-8A43-B3ED-03588F601AC0}"/>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9434870" y="3037114"/>
            <a:ext cx="2504096" cy="1420546"/>
          </a:xfrm>
          <a:prstGeom prst="rect">
            <a:avLst/>
          </a:prstGeom>
        </p:spPr>
      </p:pic>
    </p:spTree>
    <p:extLst>
      <p:ext uri="{BB962C8B-B14F-4D97-AF65-F5344CB8AC3E}">
        <p14:creationId xmlns:p14="http://schemas.microsoft.com/office/powerpoint/2010/main" val="296043817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2_Titre de section">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161071B-7D76-4117-9DFF-50B29606F0DD}"/>
              </a:ext>
            </a:extLst>
          </p:cNvPr>
          <p:cNvSpPr/>
          <p:nvPr userDrawn="1"/>
        </p:nvSpPr>
        <p:spPr>
          <a:xfrm>
            <a:off x="11844338" y="4770452"/>
            <a:ext cx="363339" cy="208754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51007CF4-1E23-4B43-A994-63105E76D6A5}"/>
              </a:ext>
            </a:extLst>
          </p:cNvPr>
          <p:cNvSpPr/>
          <p:nvPr userDrawn="1"/>
        </p:nvSpPr>
        <p:spPr>
          <a:xfrm>
            <a:off x="9238268" y="815419"/>
            <a:ext cx="2762054" cy="60425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AD787279-B12F-4A75-9137-0E95C4265B71}"/>
              </a:ext>
            </a:extLst>
          </p:cNvPr>
          <p:cNvSpPr>
            <a:spLocks noGrp="1"/>
          </p:cNvSpPr>
          <p:nvPr>
            <p:ph type="body" idx="1"/>
          </p:nvPr>
        </p:nvSpPr>
        <p:spPr>
          <a:xfrm>
            <a:off x="2254083" y="2995035"/>
            <a:ext cx="6146800" cy="867930"/>
          </a:xfrm>
        </p:spPr>
        <p:txBody>
          <a:bodyPr wrap="square" anchor="ctr">
            <a:spAutoFit/>
          </a:bodyPr>
          <a:lstStyle>
            <a:lvl1pPr marL="0" indent="0">
              <a:spcBef>
                <a:spcPts val="2400"/>
              </a:spcBef>
              <a:buNone/>
              <a:defRPr sz="2800" b="1">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12" name="Forme libre : forme 11">
            <a:extLst>
              <a:ext uri="{FF2B5EF4-FFF2-40B4-BE49-F238E27FC236}">
                <a16:creationId xmlns:a16="http://schemas.microsoft.com/office/drawing/2014/main" id="{28D03AE2-2A01-4261-B55D-4A8E727374A0}"/>
              </a:ext>
            </a:extLst>
          </p:cNvPr>
          <p:cNvSpPr/>
          <p:nvPr/>
        </p:nvSpPr>
        <p:spPr>
          <a:xfrm flipV="1">
            <a:off x="0" y="-3151"/>
            <a:ext cx="12190992" cy="4272931"/>
          </a:xfrm>
          <a:custGeom>
            <a:avLst/>
            <a:gdLst>
              <a:gd name="connsiteX0" fmla="*/ 0 w 12190992"/>
              <a:gd name="connsiteY0" fmla="*/ 4272931 h 4272931"/>
              <a:gd name="connsiteX1" fmla="*/ 12190992 w 12190992"/>
              <a:gd name="connsiteY1" fmla="*/ 4272931 h 4272931"/>
              <a:gd name="connsiteX2" fmla="*/ 12190992 w 12190992"/>
              <a:gd name="connsiteY2" fmla="*/ 4087577 h 4272931"/>
              <a:gd name="connsiteX3" fmla="*/ 185599 w 12190992"/>
              <a:gd name="connsiteY3" fmla="*/ 4087577 h 4272931"/>
              <a:gd name="connsiteX4" fmla="*/ 185599 w 12190992"/>
              <a:gd name="connsiteY4" fmla="*/ 0 h 4272931"/>
              <a:gd name="connsiteX5" fmla="*/ 363 w 12190992"/>
              <a:gd name="connsiteY5" fmla="*/ 0 h 4272931"/>
              <a:gd name="connsiteX6" fmla="*/ 363 w 12190992"/>
              <a:gd name="connsiteY6" fmla="*/ 4087577 h 4272931"/>
              <a:gd name="connsiteX7" fmla="*/ 0 w 12190992"/>
              <a:gd name="connsiteY7" fmla="*/ 4087577 h 427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0992" h="4272931">
                <a:moveTo>
                  <a:pt x="0" y="4272931"/>
                </a:moveTo>
                <a:lnTo>
                  <a:pt x="12190992" y="4272931"/>
                </a:lnTo>
                <a:lnTo>
                  <a:pt x="12190992" y="4087577"/>
                </a:lnTo>
                <a:lnTo>
                  <a:pt x="185599" y="4087577"/>
                </a:lnTo>
                <a:lnTo>
                  <a:pt x="185599" y="0"/>
                </a:lnTo>
                <a:lnTo>
                  <a:pt x="363" y="0"/>
                </a:lnTo>
                <a:lnTo>
                  <a:pt x="363" y="4087577"/>
                </a:lnTo>
                <a:lnTo>
                  <a:pt x="0" y="4087577"/>
                </a:lnTo>
                <a:close/>
              </a:path>
            </a:pathLst>
          </a:custGeom>
          <a:solidFill>
            <a:schemeClr val="accent5"/>
          </a:solidFill>
          <a:ln w="16929" cap="flat">
            <a:noFill/>
            <a:prstDash val="solid"/>
            <a:round/>
          </a:ln>
        </p:spPr>
        <p:txBody>
          <a:bodyPr wrap="square" rtlCol="0" anchor="ctr">
            <a:noAutofit/>
          </a:bodyPr>
          <a:lstStyle/>
          <a:p>
            <a:endParaRPr lang="fr-FR"/>
          </a:p>
        </p:txBody>
      </p:sp>
    </p:spTree>
    <p:extLst>
      <p:ext uri="{BB962C8B-B14F-4D97-AF65-F5344CB8AC3E}">
        <p14:creationId xmlns:p14="http://schemas.microsoft.com/office/powerpoint/2010/main" val="14175714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A1CF23-8DC1-4A32-9B6A-C0999667387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6">
            <a:extLst>
              <a:ext uri="{FF2B5EF4-FFF2-40B4-BE49-F238E27FC236}">
                <a16:creationId xmlns:a16="http://schemas.microsoft.com/office/drawing/2014/main" id="{E46A4AAE-CB70-43C4-A1F9-08B89B610CB5}"/>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2967631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2A2A82-4C1B-4366-9CC8-A79D074609A6}"/>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6412747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1028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A1CF23-8DC1-4A32-9B6A-C0999667387E}"/>
              </a:ext>
            </a:extLst>
          </p:cNvPr>
          <p:cNvSpPr>
            <a:spLocks noGrp="1"/>
          </p:cNvSpPr>
          <p:nvPr>
            <p:ph idx="1"/>
          </p:nvPr>
        </p:nvSpPr>
        <p:spPr>
          <a:xfrm>
            <a:off x="900400" y="1476000"/>
            <a:ext cx="4646869" cy="126906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6">
            <a:extLst>
              <a:ext uri="{FF2B5EF4-FFF2-40B4-BE49-F238E27FC236}">
                <a16:creationId xmlns:a16="http://schemas.microsoft.com/office/drawing/2014/main" id="{E46A4AAE-CB70-43C4-A1F9-08B89B610CB5}"/>
              </a:ext>
            </a:extLst>
          </p:cNvPr>
          <p:cNvSpPr>
            <a:spLocks noGrp="1"/>
          </p:cNvSpPr>
          <p:nvPr>
            <p:ph type="title"/>
          </p:nvPr>
        </p:nvSpPr>
        <p:spPr>
          <a:xfrm>
            <a:off x="900400" y="779980"/>
            <a:ext cx="10182666" cy="369332"/>
          </a:xfrm>
        </p:spPr>
        <p:txBody>
          <a:bodyPr/>
          <a:lstStyle/>
          <a:p>
            <a:r>
              <a:rPr lang="fr-FR"/>
              <a:t>Modifiez le style du titre</a:t>
            </a:r>
          </a:p>
        </p:txBody>
      </p:sp>
    </p:spTree>
    <p:extLst>
      <p:ext uri="{BB962C8B-B14F-4D97-AF65-F5344CB8AC3E}">
        <p14:creationId xmlns:p14="http://schemas.microsoft.com/office/powerpoint/2010/main" val="20437049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A1CF23-8DC1-4A32-9B6A-C0999667387E}"/>
              </a:ext>
            </a:extLst>
          </p:cNvPr>
          <p:cNvSpPr>
            <a:spLocks noGrp="1"/>
          </p:cNvSpPr>
          <p:nvPr>
            <p:ph idx="1"/>
          </p:nvPr>
        </p:nvSpPr>
        <p:spPr>
          <a:xfrm>
            <a:off x="6096001" y="1476000"/>
            <a:ext cx="5457824" cy="126906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6">
            <a:extLst>
              <a:ext uri="{FF2B5EF4-FFF2-40B4-BE49-F238E27FC236}">
                <a16:creationId xmlns:a16="http://schemas.microsoft.com/office/drawing/2014/main" id="{E46A4AAE-CB70-43C4-A1F9-08B89B610CB5}"/>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269287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2A2A82-4C1B-4366-9CC8-A79D074609A6}"/>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858950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3139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A1CF23-8DC1-4A32-9B6A-C0999667387E}"/>
              </a:ext>
            </a:extLst>
          </p:cNvPr>
          <p:cNvSpPr>
            <a:spLocks noGrp="1"/>
          </p:cNvSpPr>
          <p:nvPr>
            <p:ph idx="1"/>
          </p:nvPr>
        </p:nvSpPr>
        <p:spPr>
          <a:xfrm>
            <a:off x="900400" y="1476000"/>
            <a:ext cx="4646869" cy="126906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6">
            <a:extLst>
              <a:ext uri="{FF2B5EF4-FFF2-40B4-BE49-F238E27FC236}">
                <a16:creationId xmlns:a16="http://schemas.microsoft.com/office/drawing/2014/main" id="{E46A4AAE-CB70-43C4-A1F9-08B89B610CB5}"/>
              </a:ext>
            </a:extLst>
          </p:cNvPr>
          <p:cNvSpPr>
            <a:spLocks noGrp="1"/>
          </p:cNvSpPr>
          <p:nvPr>
            <p:ph type="title"/>
          </p:nvPr>
        </p:nvSpPr>
        <p:spPr>
          <a:xfrm>
            <a:off x="900400" y="779980"/>
            <a:ext cx="10182666" cy="369332"/>
          </a:xfrm>
        </p:spPr>
        <p:txBody>
          <a:bodyPr/>
          <a:lstStyle/>
          <a:p>
            <a:r>
              <a:rPr lang="fr-FR"/>
              <a:t>Modifiez le style du titre</a:t>
            </a:r>
          </a:p>
        </p:txBody>
      </p:sp>
    </p:spTree>
    <p:extLst>
      <p:ext uri="{BB962C8B-B14F-4D97-AF65-F5344CB8AC3E}">
        <p14:creationId xmlns:p14="http://schemas.microsoft.com/office/powerpoint/2010/main" val="3453946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A1CF23-8DC1-4A32-9B6A-C0999667387E}"/>
              </a:ext>
            </a:extLst>
          </p:cNvPr>
          <p:cNvSpPr>
            <a:spLocks noGrp="1"/>
          </p:cNvSpPr>
          <p:nvPr>
            <p:ph idx="1"/>
          </p:nvPr>
        </p:nvSpPr>
        <p:spPr>
          <a:xfrm>
            <a:off x="6096001" y="1476000"/>
            <a:ext cx="5457824" cy="126906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Titre 6">
            <a:extLst>
              <a:ext uri="{FF2B5EF4-FFF2-40B4-BE49-F238E27FC236}">
                <a16:creationId xmlns:a16="http://schemas.microsoft.com/office/drawing/2014/main" id="{E46A4AAE-CB70-43C4-A1F9-08B89B610CB5}"/>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671695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2.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10" Type="http://schemas.openxmlformats.org/officeDocument/2006/relationships/theme" Target="../theme/theme3.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10" Type="http://schemas.openxmlformats.org/officeDocument/2006/relationships/theme" Target="../theme/theme4.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10" Type="http://schemas.openxmlformats.org/officeDocument/2006/relationships/theme" Target="../theme/theme5.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A2F1448-0CF2-48CD-8AA9-2065B330BC7B}"/>
              </a:ext>
            </a:extLst>
          </p:cNvPr>
          <p:cNvSpPr>
            <a:spLocks noGrp="1"/>
          </p:cNvSpPr>
          <p:nvPr>
            <p:ph type="title"/>
          </p:nvPr>
        </p:nvSpPr>
        <p:spPr>
          <a:xfrm>
            <a:off x="900400" y="807680"/>
            <a:ext cx="10182666" cy="341632"/>
          </a:xfrm>
          <a:prstGeom prst="rect">
            <a:avLst/>
          </a:prstGeom>
        </p:spPr>
        <p:txBody>
          <a:bodyPr vert="horz" wrap="square" lIns="91440" tIns="45720" rIns="91440" bIns="45720" rtlCol="0" anchor="b">
            <a:spAutoFit/>
          </a:bodyPr>
          <a:lstStyle/>
          <a:p>
            <a:r>
              <a:rPr lang="fr-FR"/>
              <a:t>Modifiez le style du titre</a:t>
            </a:r>
          </a:p>
        </p:txBody>
      </p:sp>
      <p:sp>
        <p:nvSpPr>
          <p:cNvPr id="3" name="Espace réservé du texte 2">
            <a:extLst>
              <a:ext uri="{FF2B5EF4-FFF2-40B4-BE49-F238E27FC236}">
                <a16:creationId xmlns:a16="http://schemas.microsoft.com/office/drawing/2014/main" id="{B068452A-5945-4F7B-8C8B-48A6867B109C}"/>
              </a:ext>
            </a:extLst>
          </p:cNvPr>
          <p:cNvSpPr>
            <a:spLocks noGrp="1"/>
          </p:cNvSpPr>
          <p:nvPr>
            <p:ph type="body" idx="1"/>
          </p:nvPr>
        </p:nvSpPr>
        <p:spPr>
          <a:xfrm>
            <a:off x="900400" y="1476000"/>
            <a:ext cx="10182666" cy="1151341"/>
          </a:xfrm>
          <a:prstGeom prst="rect">
            <a:avLst/>
          </a:prstGeom>
        </p:spPr>
        <p:txBody>
          <a:bodyPr vert="horz" wrap="square" lIns="91440" tIns="45720" rIns="91440" bIns="45720" rtlCol="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7" name="Forme libre : forme 16">
            <a:extLst>
              <a:ext uri="{FF2B5EF4-FFF2-40B4-BE49-F238E27FC236}">
                <a16:creationId xmlns:a16="http://schemas.microsoft.com/office/drawing/2014/main" id="{834C48E3-7343-4D89-934C-2AA03B285B25}"/>
              </a:ext>
            </a:extLst>
          </p:cNvPr>
          <p:cNvSpPr/>
          <p:nvPr/>
        </p:nvSpPr>
        <p:spPr>
          <a:xfrm flipV="1">
            <a:off x="0" y="-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2"/>
          </a:solidFill>
          <a:ln w="27108" cap="flat">
            <a:noFill/>
            <a:prstDash val="solid"/>
            <a:round/>
          </a:ln>
        </p:spPr>
        <p:txBody>
          <a:bodyPr rtlCol="0" anchor="ctr"/>
          <a:lstStyle/>
          <a:p>
            <a:endParaRPr lang="fr-FR"/>
          </a:p>
        </p:txBody>
      </p:sp>
      <p:sp>
        <p:nvSpPr>
          <p:cNvPr id="18" name="Forme libre : forme 17">
            <a:extLst>
              <a:ext uri="{FF2B5EF4-FFF2-40B4-BE49-F238E27FC236}">
                <a16:creationId xmlns:a16="http://schemas.microsoft.com/office/drawing/2014/main" id="{08EC81C8-A14A-442C-A92D-9E4BD8062874}"/>
              </a:ext>
            </a:extLst>
          </p:cNvPr>
          <p:cNvSpPr/>
          <p:nvPr userDrawn="1"/>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2"/>
          </a:solidFill>
          <a:ln w="27108" cap="flat">
            <a:noFill/>
            <a:prstDash val="solid"/>
            <a:round/>
          </a:ln>
        </p:spPr>
        <p:txBody>
          <a:bodyPr rtlCol="0" anchor="ctr"/>
          <a:lstStyle/>
          <a:p>
            <a:endParaRPr lang="fr-FR"/>
          </a:p>
        </p:txBody>
      </p:sp>
    </p:spTree>
    <p:extLst>
      <p:ext uri="{BB962C8B-B14F-4D97-AF65-F5344CB8AC3E}">
        <p14:creationId xmlns:p14="http://schemas.microsoft.com/office/powerpoint/2010/main" val="302166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Lst>
  <p:txStyles>
    <p:titleStyle>
      <a:lvl1pPr algn="l" defTabSz="914400" rtl="0" eaLnBrk="1" latinLnBrk="0" hangingPunct="1">
        <a:lnSpc>
          <a:spcPct val="90000"/>
        </a:lnSpc>
        <a:spcBef>
          <a:spcPct val="0"/>
        </a:spcBef>
        <a:buNone/>
        <a:defRPr sz="1800" b="1" kern="1200" cap="all" baseline="0">
          <a:solidFill>
            <a:schemeClr val="accent1"/>
          </a:solidFill>
          <a:latin typeface="+mj-lt"/>
          <a:ea typeface="+mj-ea"/>
          <a:cs typeface="+mj-cs"/>
        </a:defRPr>
      </a:lvl1pPr>
    </p:titleStyle>
    <p:bodyStyle>
      <a:lvl1pPr marL="216000" indent="-216000" algn="l" defTabSz="914400" rtl="0" eaLnBrk="1" latinLnBrk="0" hangingPunct="1">
        <a:lnSpc>
          <a:spcPct val="90000"/>
        </a:lnSpc>
        <a:spcBef>
          <a:spcPts val="1200"/>
        </a:spcBef>
        <a:buClr>
          <a:schemeClr val="accent2"/>
        </a:buClr>
        <a:buFont typeface="Arial" panose="020B0604020202020204" pitchFamily="34" charset="0"/>
        <a:buChar char="●"/>
        <a:defRPr sz="1600" kern="1200">
          <a:solidFill>
            <a:schemeClr val="tx1"/>
          </a:solidFill>
          <a:latin typeface="+mn-lt"/>
          <a:ea typeface="+mn-ea"/>
          <a:cs typeface="+mn-cs"/>
        </a:defRPr>
      </a:lvl1pPr>
      <a:lvl2pPr marL="432000" indent="-180000" algn="l" defTabSz="914400" rtl="0" eaLnBrk="1" latinLnBrk="0" hangingPunct="1">
        <a:lnSpc>
          <a:spcPct val="90000"/>
        </a:lnSpc>
        <a:spcBef>
          <a:spcPts val="600"/>
        </a:spcBef>
        <a:buClr>
          <a:schemeClr val="accent3"/>
        </a:buClr>
        <a:buFont typeface="Calibri" panose="020F0502020204030204" pitchFamily="34" charset="0"/>
        <a:buChar char="‒"/>
        <a:defRPr sz="1400" kern="1200">
          <a:solidFill>
            <a:schemeClr val="tx1"/>
          </a:solidFill>
          <a:latin typeface="+mn-lt"/>
          <a:ea typeface="+mn-ea"/>
          <a:cs typeface="+mn-cs"/>
        </a:defRPr>
      </a:lvl2pPr>
      <a:lvl3pPr marL="684000" indent="-180000" algn="l" defTabSz="914400" rtl="0" eaLnBrk="1" latinLnBrk="0" hangingPunct="1">
        <a:lnSpc>
          <a:spcPct val="90000"/>
        </a:lnSpc>
        <a:spcBef>
          <a:spcPts val="400"/>
        </a:spcBef>
        <a:buClr>
          <a:schemeClr val="accent3"/>
        </a:buClr>
        <a:buFont typeface="Calibri" panose="020F0502020204030204" pitchFamily="34" charset="0"/>
        <a:buChar char="‒"/>
        <a:defRPr sz="1200" kern="1200">
          <a:solidFill>
            <a:schemeClr val="tx1"/>
          </a:solidFill>
          <a:latin typeface="+mn-lt"/>
          <a:ea typeface="+mn-ea"/>
          <a:cs typeface="+mn-cs"/>
        </a:defRPr>
      </a:lvl3pPr>
      <a:lvl4pPr marL="936000" indent="-180000" algn="l" defTabSz="914400" rtl="0" eaLnBrk="1" latinLnBrk="0" hangingPunct="1">
        <a:lnSpc>
          <a:spcPct val="90000"/>
        </a:lnSpc>
        <a:spcBef>
          <a:spcPts val="200"/>
        </a:spcBef>
        <a:buClr>
          <a:schemeClr val="accent3"/>
        </a:buClr>
        <a:buFont typeface="Calibri" panose="020F0502020204030204" pitchFamily="34" charset="0"/>
        <a:buChar char="‒"/>
        <a:defRPr sz="1100" kern="1200">
          <a:solidFill>
            <a:schemeClr val="tx1"/>
          </a:solidFill>
          <a:latin typeface="+mn-lt"/>
          <a:ea typeface="+mn-ea"/>
          <a:cs typeface="+mn-cs"/>
        </a:defRPr>
      </a:lvl4pPr>
      <a:lvl5pPr marL="1188000" indent="-180000" algn="l" defTabSz="914400" rtl="0" eaLnBrk="1" latinLnBrk="0" hangingPunct="1">
        <a:lnSpc>
          <a:spcPct val="90000"/>
        </a:lnSpc>
        <a:spcBef>
          <a:spcPts val="200"/>
        </a:spcBef>
        <a:buClr>
          <a:schemeClr val="accent3"/>
        </a:buClr>
        <a:buFont typeface="Calibri" panose="020F05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A2F1448-0CF2-48CD-8AA9-2065B330BC7B}"/>
              </a:ext>
            </a:extLst>
          </p:cNvPr>
          <p:cNvSpPr>
            <a:spLocks noGrp="1"/>
          </p:cNvSpPr>
          <p:nvPr>
            <p:ph type="title"/>
          </p:nvPr>
        </p:nvSpPr>
        <p:spPr>
          <a:xfrm>
            <a:off x="900400" y="807680"/>
            <a:ext cx="10182666" cy="341632"/>
          </a:xfrm>
          <a:prstGeom prst="rect">
            <a:avLst/>
          </a:prstGeom>
        </p:spPr>
        <p:txBody>
          <a:bodyPr vert="horz" wrap="square" lIns="91440" tIns="45720" rIns="91440" bIns="45720" rtlCol="0" anchor="b">
            <a:spAutoFit/>
          </a:bodyPr>
          <a:lstStyle/>
          <a:p>
            <a:r>
              <a:rPr lang="fr-FR"/>
              <a:t>Modifiez le style du titre</a:t>
            </a:r>
          </a:p>
        </p:txBody>
      </p:sp>
      <p:sp>
        <p:nvSpPr>
          <p:cNvPr id="3" name="Espace réservé du texte 2">
            <a:extLst>
              <a:ext uri="{FF2B5EF4-FFF2-40B4-BE49-F238E27FC236}">
                <a16:creationId xmlns:a16="http://schemas.microsoft.com/office/drawing/2014/main" id="{B068452A-5945-4F7B-8C8B-48A6867B109C}"/>
              </a:ext>
            </a:extLst>
          </p:cNvPr>
          <p:cNvSpPr>
            <a:spLocks noGrp="1"/>
          </p:cNvSpPr>
          <p:nvPr>
            <p:ph type="body" idx="1"/>
          </p:nvPr>
        </p:nvSpPr>
        <p:spPr>
          <a:xfrm>
            <a:off x="900400" y="1476000"/>
            <a:ext cx="10182666" cy="1151341"/>
          </a:xfrm>
          <a:prstGeom prst="rect">
            <a:avLst/>
          </a:prstGeom>
        </p:spPr>
        <p:txBody>
          <a:bodyPr vert="horz" wrap="square" lIns="91440" tIns="45720" rIns="91440" bIns="45720" rtlCol="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7" name="Forme libre : forme 16">
            <a:extLst>
              <a:ext uri="{FF2B5EF4-FFF2-40B4-BE49-F238E27FC236}">
                <a16:creationId xmlns:a16="http://schemas.microsoft.com/office/drawing/2014/main" id="{834C48E3-7343-4D89-934C-2AA03B285B25}"/>
              </a:ext>
            </a:extLst>
          </p:cNvPr>
          <p:cNvSpPr/>
          <p:nvPr/>
        </p:nvSpPr>
        <p:spPr>
          <a:xfrm flipV="1">
            <a:off x="0" y="-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3"/>
          </a:solidFill>
          <a:ln w="27108" cap="flat">
            <a:noFill/>
            <a:prstDash val="solid"/>
            <a:round/>
          </a:ln>
        </p:spPr>
        <p:txBody>
          <a:bodyPr rtlCol="0" anchor="ctr"/>
          <a:lstStyle/>
          <a:p>
            <a:endParaRPr lang="fr-FR"/>
          </a:p>
        </p:txBody>
      </p:sp>
      <p:sp>
        <p:nvSpPr>
          <p:cNvPr id="18" name="Forme libre : forme 17">
            <a:extLst>
              <a:ext uri="{FF2B5EF4-FFF2-40B4-BE49-F238E27FC236}">
                <a16:creationId xmlns:a16="http://schemas.microsoft.com/office/drawing/2014/main" id="{08EC81C8-A14A-442C-A92D-9E4BD8062874}"/>
              </a:ext>
            </a:extLst>
          </p:cNvPr>
          <p:cNvSpPr/>
          <p:nvPr userDrawn="1"/>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3"/>
          </a:solidFill>
          <a:ln w="27108" cap="flat">
            <a:noFill/>
            <a:prstDash val="solid"/>
            <a:round/>
          </a:ln>
        </p:spPr>
        <p:txBody>
          <a:bodyPr rtlCol="0" anchor="ctr"/>
          <a:lstStyle/>
          <a:p>
            <a:endParaRPr lang="fr-FR"/>
          </a:p>
        </p:txBody>
      </p:sp>
    </p:spTree>
    <p:extLst>
      <p:ext uri="{BB962C8B-B14F-4D97-AF65-F5344CB8AC3E}">
        <p14:creationId xmlns:p14="http://schemas.microsoft.com/office/powerpoint/2010/main" val="181270767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xStyles>
    <p:titleStyle>
      <a:lvl1pPr algn="l" defTabSz="914400" rtl="0" eaLnBrk="1" latinLnBrk="0" hangingPunct="1">
        <a:lnSpc>
          <a:spcPct val="90000"/>
        </a:lnSpc>
        <a:spcBef>
          <a:spcPct val="0"/>
        </a:spcBef>
        <a:buNone/>
        <a:defRPr sz="1800" b="1" kern="1200" cap="all" baseline="0">
          <a:solidFill>
            <a:schemeClr val="accent1"/>
          </a:solidFill>
          <a:latin typeface="+mj-lt"/>
          <a:ea typeface="+mj-ea"/>
          <a:cs typeface="+mj-cs"/>
        </a:defRPr>
      </a:lvl1pPr>
    </p:titleStyle>
    <p:bodyStyle>
      <a:lvl1pPr marL="216000" indent="-216000" algn="l" defTabSz="914400" rtl="0" eaLnBrk="1" latinLnBrk="0" hangingPunct="1">
        <a:lnSpc>
          <a:spcPct val="90000"/>
        </a:lnSpc>
        <a:spcBef>
          <a:spcPts val="1200"/>
        </a:spcBef>
        <a:buClr>
          <a:schemeClr val="accent2"/>
        </a:buClr>
        <a:buFont typeface="Arial" panose="020B0604020202020204" pitchFamily="34" charset="0"/>
        <a:buChar char="●"/>
        <a:defRPr sz="1600" kern="1200">
          <a:solidFill>
            <a:schemeClr val="tx1"/>
          </a:solidFill>
          <a:latin typeface="+mn-lt"/>
          <a:ea typeface="+mn-ea"/>
          <a:cs typeface="+mn-cs"/>
        </a:defRPr>
      </a:lvl1pPr>
      <a:lvl2pPr marL="432000" indent="-180000" algn="l" defTabSz="914400" rtl="0" eaLnBrk="1" latinLnBrk="0" hangingPunct="1">
        <a:lnSpc>
          <a:spcPct val="90000"/>
        </a:lnSpc>
        <a:spcBef>
          <a:spcPts val="600"/>
        </a:spcBef>
        <a:buClr>
          <a:schemeClr val="accent3"/>
        </a:buClr>
        <a:buFont typeface="Calibri" panose="020F0502020204030204" pitchFamily="34" charset="0"/>
        <a:buChar char="‒"/>
        <a:defRPr sz="1400" kern="1200">
          <a:solidFill>
            <a:schemeClr val="tx1"/>
          </a:solidFill>
          <a:latin typeface="+mn-lt"/>
          <a:ea typeface="+mn-ea"/>
          <a:cs typeface="+mn-cs"/>
        </a:defRPr>
      </a:lvl2pPr>
      <a:lvl3pPr marL="684000" indent="-180000" algn="l" defTabSz="914400" rtl="0" eaLnBrk="1" latinLnBrk="0" hangingPunct="1">
        <a:lnSpc>
          <a:spcPct val="90000"/>
        </a:lnSpc>
        <a:spcBef>
          <a:spcPts val="400"/>
        </a:spcBef>
        <a:buClr>
          <a:schemeClr val="accent3"/>
        </a:buClr>
        <a:buFont typeface="Calibri" panose="020F0502020204030204" pitchFamily="34" charset="0"/>
        <a:buChar char="‒"/>
        <a:defRPr sz="1200" kern="1200">
          <a:solidFill>
            <a:schemeClr val="tx1"/>
          </a:solidFill>
          <a:latin typeface="+mn-lt"/>
          <a:ea typeface="+mn-ea"/>
          <a:cs typeface="+mn-cs"/>
        </a:defRPr>
      </a:lvl3pPr>
      <a:lvl4pPr marL="936000" indent="-180000" algn="l" defTabSz="914400" rtl="0" eaLnBrk="1" latinLnBrk="0" hangingPunct="1">
        <a:lnSpc>
          <a:spcPct val="90000"/>
        </a:lnSpc>
        <a:spcBef>
          <a:spcPts val="200"/>
        </a:spcBef>
        <a:buClr>
          <a:schemeClr val="accent3"/>
        </a:buClr>
        <a:buFont typeface="Calibri" panose="020F0502020204030204" pitchFamily="34" charset="0"/>
        <a:buChar char="‒"/>
        <a:defRPr sz="1100" kern="1200">
          <a:solidFill>
            <a:schemeClr val="tx1"/>
          </a:solidFill>
          <a:latin typeface="+mn-lt"/>
          <a:ea typeface="+mn-ea"/>
          <a:cs typeface="+mn-cs"/>
        </a:defRPr>
      </a:lvl4pPr>
      <a:lvl5pPr marL="1188000" indent="-180000" algn="l" defTabSz="914400" rtl="0" eaLnBrk="1" latinLnBrk="0" hangingPunct="1">
        <a:lnSpc>
          <a:spcPct val="90000"/>
        </a:lnSpc>
        <a:spcBef>
          <a:spcPts val="200"/>
        </a:spcBef>
        <a:buClr>
          <a:schemeClr val="accent3"/>
        </a:buClr>
        <a:buFont typeface="Calibri" panose="020F05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A2F1448-0CF2-48CD-8AA9-2065B330BC7B}"/>
              </a:ext>
            </a:extLst>
          </p:cNvPr>
          <p:cNvSpPr>
            <a:spLocks noGrp="1"/>
          </p:cNvSpPr>
          <p:nvPr>
            <p:ph type="title"/>
          </p:nvPr>
        </p:nvSpPr>
        <p:spPr>
          <a:xfrm>
            <a:off x="900400" y="807680"/>
            <a:ext cx="10182666" cy="341632"/>
          </a:xfrm>
          <a:prstGeom prst="rect">
            <a:avLst/>
          </a:prstGeom>
        </p:spPr>
        <p:txBody>
          <a:bodyPr vert="horz" wrap="square" lIns="91440" tIns="45720" rIns="91440" bIns="45720" rtlCol="0" anchor="b">
            <a:spAutoFit/>
          </a:bodyPr>
          <a:lstStyle/>
          <a:p>
            <a:r>
              <a:rPr lang="fr-FR"/>
              <a:t>Modifiez le style du titre</a:t>
            </a:r>
          </a:p>
        </p:txBody>
      </p:sp>
      <p:sp>
        <p:nvSpPr>
          <p:cNvPr id="3" name="Espace réservé du texte 2">
            <a:extLst>
              <a:ext uri="{FF2B5EF4-FFF2-40B4-BE49-F238E27FC236}">
                <a16:creationId xmlns:a16="http://schemas.microsoft.com/office/drawing/2014/main" id="{B068452A-5945-4F7B-8C8B-48A6867B109C}"/>
              </a:ext>
            </a:extLst>
          </p:cNvPr>
          <p:cNvSpPr>
            <a:spLocks noGrp="1"/>
          </p:cNvSpPr>
          <p:nvPr>
            <p:ph type="body" idx="1"/>
          </p:nvPr>
        </p:nvSpPr>
        <p:spPr>
          <a:xfrm>
            <a:off x="900400" y="1476000"/>
            <a:ext cx="10182666" cy="1151341"/>
          </a:xfrm>
          <a:prstGeom prst="rect">
            <a:avLst/>
          </a:prstGeom>
        </p:spPr>
        <p:txBody>
          <a:bodyPr vert="horz" wrap="square" lIns="91440" tIns="45720" rIns="91440" bIns="45720" rtlCol="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7" name="Forme libre : forme 16">
            <a:extLst>
              <a:ext uri="{FF2B5EF4-FFF2-40B4-BE49-F238E27FC236}">
                <a16:creationId xmlns:a16="http://schemas.microsoft.com/office/drawing/2014/main" id="{834C48E3-7343-4D89-934C-2AA03B285B25}"/>
              </a:ext>
            </a:extLst>
          </p:cNvPr>
          <p:cNvSpPr/>
          <p:nvPr/>
        </p:nvSpPr>
        <p:spPr>
          <a:xfrm flipV="1">
            <a:off x="0" y="-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sp>
        <p:nvSpPr>
          <p:cNvPr id="18" name="Forme libre : forme 17">
            <a:extLst>
              <a:ext uri="{FF2B5EF4-FFF2-40B4-BE49-F238E27FC236}">
                <a16:creationId xmlns:a16="http://schemas.microsoft.com/office/drawing/2014/main" id="{08EC81C8-A14A-442C-A92D-9E4BD8062874}"/>
              </a:ext>
            </a:extLst>
          </p:cNvPr>
          <p:cNvSpPr/>
          <p:nvPr userDrawn="1"/>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1"/>
          </a:solidFill>
          <a:ln w="27108" cap="flat">
            <a:noFill/>
            <a:prstDash val="solid"/>
            <a:round/>
          </a:ln>
        </p:spPr>
        <p:txBody>
          <a:bodyPr rtlCol="0" anchor="ctr"/>
          <a:lstStyle/>
          <a:p>
            <a:endParaRPr lang="fr-FR"/>
          </a:p>
        </p:txBody>
      </p:sp>
    </p:spTree>
    <p:extLst>
      <p:ext uri="{BB962C8B-B14F-4D97-AF65-F5344CB8AC3E}">
        <p14:creationId xmlns:p14="http://schemas.microsoft.com/office/powerpoint/2010/main" val="231252046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txStyles>
    <p:titleStyle>
      <a:lvl1pPr algn="l" defTabSz="914400" rtl="0" eaLnBrk="1" latinLnBrk="0" hangingPunct="1">
        <a:lnSpc>
          <a:spcPct val="90000"/>
        </a:lnSpc>
        <a:spcBef>
          <a:spcPct val="0"/>
        </a:spcBef>
        <a:buNone/>
        <a:defRPr sz="1800" b="1" kern="1200" cap="all" baseline="0">
          <a:solidFill>
            <a:schemeClr val="accent1"/>
          </a:solidFill>
          <a:latin typeface="+mj-lt"/>
          <a:ea typeface="+mj-ea"/>
          <a:cs typeface="+mj-cs"/>
        </a:defRPr>
      </a:lvl1pPr>
    </p:titleStyle>
    <p:bodyStyle>
      <a:lvl1pPr marL="216000" indent="-216000" algn="l" defTabSz="914400" rtl="0" eaLnBrk="1" latinLnBrk="0" hangingPunct="1">
        <a:lnSpc>
          <a:spcPct val="90000"/>
        </a:lnSpc>
        <a:spcBef>
          <a:spcPts val="1200"/>
        </a:spcBef>
        <a:buClr>
          <a:schemeClr val="accent2"/>
        </a:buClr>
        <a:buFont typeface="Arial" panose="020B0604020202020204" pitchFamily="34" charset="0"/>
        <a:buChar char="●"/>
        <a:defRPr sz="1600" kern="1200">
          <a:solidFill>
            <a:schemeClr val="tx1"/>
          </a:solidFill>
          <a:latin typeface="+mn-lt"/>
          <a:ea typeface="+mn-ea"/>
          <a:cs typeface="+mn-cs"/>
        </a:defRPr>
      </a:lvl1pPr>
      <a:lvl2pPr marL="432000" indent="-180000" algn="l" defTabSz="914400" rtl="0" eaLnBrk="1" latinLnBrk="0" hangingPunct="1">
        <a:lnSpc>
          <a:spcPct val="90000"/>
        </a:lnSpc>
        <a:spcBef>
          <a:spcPts val="600"/>
        </a:spcBef>
        <a:buClr>
          <a:schemeClr val="accent3"/>
        </a:buClr>
        <a:buFont typeface="Calibri" panose="020F0502020204030204" pitchFamily="34" charset="0"/>
        <a:buChar char="‒"/>
        <a:defRPr sz="1400" kern="1200">
          <a:solidFill>
            <a:schemeClr val="tx1"/>
          </a:solidFill>
          <a:latin typeface="+mn-lt"/>
          <a:ea typeface="+mn-ea"/>
          <a:cs typeface="+mn-cs"/>
        </a:defRPr>
      </a:lvl2pPr>
      <a:lvl3pPr marL="684000" indent="-180000" algn="l" defTabSz="914400" rtl="0" eaLnBrk="1" latinLnBrk="0" hangingPunct="1">
        <a:lnSpc>
          <a:spcPct val="90000"/>
        </a:lnSpc>
        <a:spcBef>
          <a:spcPts val="400"/>
        </a:spcBef>
        <a:buClr>
          <a:schemeClr val="accent3"/>
        </a:buClr>
        <a:buFont typeface="Calibri" panose="020F0502020204030204" pitchFamily="34" charset="0"/>
        <a:buChar char="‒"/>
        <a:defRPr sz="1200" kern="1200">
          <a:solidFill>
            <a:schemeClr val="tx1"/>
          </a:solidFill>
          <a:latin typeface="+mn-lt"/>
          <a:ea typeface="+mn-ea"/>
          <a:cs typeface="+mn-cs"/>
        </a:defRPr>
      </a:lvl3pPr>
      <a:lvl4pPr marL="936000" indent="-180000" algn="l" defTabSz="914400" rtl="0" eaLnBrk="1" latinLnBrk="0" hangingPunct="1">
        <a:lnSpc>
          <a:spcPct val="90000"/>
        </a:lnSpc>
        <a:spcBef>
          <a:spcPts val="200"/>
        </a:spcBef>
        <a:buClr>
          <a:schemeClr val="accent3"/>
        </a:buClr>
        <a:buFont typeface="Calibri" panose="020F0502020204030204" pitchFamily="34" charset="0"/>
        <a:buChar char="‒"/>
        <a:defRPr sz="1100" kern="1200">
          <a:solidFill>
            <a:schemeClr val="tx1"/>
          </a:solidFill>
          <a:latin typeface="+mn-lt"/>
          <a:ea typeface="+mn-ea"/>
          <a:cs typeface="+mn-cs"/>
        </a:defRPr>
      </a:lvl4pPr>
      <a:lvl5pPr marL="1188000" indent="-180000" algn="l" defTabSz="914400" rtl="0" eaLnBrk="1" latinLnBrk="0" hangingPunct="1">
        <a:lnSpc>
          <a:spcPct val="90000"/>
        </a:lnSpc>
        <a:spcBef>
          <a:spcPts val="200"/>
        </a:spcBef>
        <a:buClr>
          <a:schemeClr val="accent3"/>
        </a:buClr>
        <a:buFont typeface="Calibri" panose="020F05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A2F1448-0CF2-48CD-8AA9-2065B330BC7B}"/>
              </a:ext>
            </a:extLst>
          </p:cNvPr>
          <p:cNvSpPr>
            <a:spLocks noGrp="1"/>
          </p:cNvSpPr>
          <p:nvPr>
            <p:ph type="title"/>
          </p:nvPr>
        </p:nvSpPr>
        <p:spPr>
          <a:xfrm>
            <a:off x="900400" y="807680"/>
            <a:ext cx="10182666" cy="341632"/>
          </a:xfrm>
          <a:prstGeom prst="rect">
            <a:avLst/>
          </a:prstGeom>
        </p:spPr>
        <p:txBody>
          <a:bodyPr vert="horz" wrap="square" lIns="91440" tIns="45720" rIns="91440" bIns="45720" rtlCol="0" anchor="b">
            <a:spAutoFit/>
          </a:bodyPr>
          <a:lstStyle/>
          <a:p>
            <a:r>
              <a:rPr lang="fr-FR"/>
              <a:t>Modifiez le style du titre</a:t>
            </a:r>
          </a:p>
        </p:txBody>
      </p:sp>
      <p:sp>
        <p:nvSpPr>
          <p:cNvPr id="3" name="Espace réservé du texte 2">
            <a:extLst>
              <a:ext uri="{FF2B5EF4-FFF2-40B4-BE49-F238E27FC236}">
                <a16:creationId xmlns:a16="http://schemas.microsoft.com/office/drawing/2014/main" id="{B068452A-5945-4F7B-8C8B-48A6867B109C}"/>
              </a:ext>
            </a:extLst>
          </p:cNvPr>
          <p:cNvSpPr>
            <a:spLocks noGrp="1"/>
          </p:cNvSpPr>
          <p:nvPr>
            <p:ph type="body" idx="1"/>
          </p:nvPr>
        </p:nvSpPr>
        <p:spPr>
          <a:xfrm>
            <a:off x="900400" y="1476000"/>
            <a:ext cx="10182666" cy="1151341"/>
          </a:xfrm>
          <a:prstGeom prst="rect">
            <a:avLst/>
          </a:prstGeom>
        </p:spPr>
        <p:txBody>
          <a:bodyPr vert="horz" wrap="square" lIns="91440" tIns="45720" rIns="91440" bIns="45720" rtlCol="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7" name="Forme libre : forme 16">
            <a:extLst>
              <a:ext uri="{FF2B5EF4-FFF2-40B4-BE49-F238E27FC236}">
                <a16:creationId xmlns:a16="http://schemas.microsoft.com/office/drawing/2014/main" id="{834C48E3-7343-4D89-934C-2AA03B285B25}"/>
              </a:ext>
            </a:extLst>
          </p:cNvPr>
          <p:cNvSpPr/>
          <p:nvPr/>
        </p:nvSpPr>
        <p:spPr>
          <a:xfrm flipV="1">
            <a:off x="0" y="-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4"/>
          </a:solidFill>
          <a:ln w="27108" cap="flat">
            <a:noFill/>
            <a:prstDash val="solid"/>
            <a:round/>
          </a:ln>
        </p:spPr>
        <p:txBody>
          <a:bodyPr rtlCol="0" anchor="ctr"/>
          <a:lstStyle/>
          <a:p>
            <a:endParaRPr lang="fr-FR"/>
          </a:p>
        </p:txBody>
      </p:sp>
      <p:sp>
        <p:nvSpPr>
          <p:cNvPr id="18" name="Forme libre : forme 17">
            <a:extLst>
              <a:ext uri="{FF2B5EF4-FFF2-40B4-BE49-F238E27FC236}">
                <a16:creationId xmlns:a16="http://schemas.microsoft.com/office/drawing/2014/main" id="{08EC81C8-A14A-442C-A92D-9E4BD8062874}"/>
              </a:ext>
            </a:extLst>
          </p:cNvPr>
          <p:cNvSpPr/>
          <p:nvPr userDrawn="1"/>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4"/>
          </a:solidFill>
          <a:ln w="27108" cap="flat">
            <a:noFill/>
            <a:prstDash val="solid"/>
            <a:round/>
          </a:ln>
        </p:spPr>
        <p:txBody>
          <a:bodyPr rtlCol="0" anchor="ctr"/>
          <a:lstStyle/>
          <a:p>
            <a:endParaRPr lang="fr-FR"/>
          </a:p>
        </p:txBody>
      </p:sp>
    </p:spTree>
    <p:extLst>
      <p:ext uri="{BB962C8B-B14F-4D97-AF65-F5344CB8AC3E}">
        <p14:creationId xmlns:p14="http://schemas.microsoft.com/office/powerpoint/2010/main" val="322287607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Lst>
  <p:txStyles>
    <p:titleStyle>
      <a:lvl1pPr algn="l" defTabSz="914400" rtl="0" eaLnBrk="1" latinLnBrk="0" hangingPunct="1">
        <a:lnSpc>
          <a:spcPct val="90000"/>
        </a:lnSpc>
        <a:spcBef>
          <a:spcPct val="0"/>
        </a:spcBef>
        <a:buNone/>
        <a:defRPr sz="1800" b="1" kern="1200" cap="all" baseline="0">
          <a:solidFill>
            <a:schemeClr val="accent1"/>
          </a:solidFill>
          <a:latin typeface="+mj-lt"/>
          <a:ea typeface="+mj-ea"/>
          <a:cs typeface="+mj-cs"/>
        </a:defRPr>
      </a:lvl1pPr>
    </p:titleStyle>
    <p:bodyStyle>
      <a:lvl1pPr marL="216000" indent="-216000" algn="l" defTabSz="914400" rtl="0" eaLnBrk="1" latinLnBrk="0" hangingPunct="1">
        <a:lnSpc>
          <a:spcPct val="90000"/>
        </a:lnSpc>
        <a:spcBef>
          <a:spcPts val="1200"/>
        </a:spcBef>
        <a:buClr>
          <a:schemeClr val="accent2"/>
        </a:buClr>
        <a:buFont typeface="Arial" panose="020B0604020202020204" pitchFamily="34" charset="0"/>
        <a:buChar char="●"/>
        <a:defRPr sz="1600" kern="1200">
          <a:solidFill>
            <a:schemeClr val="tx1"/>
          </a:solidFill>
          <a:latin typeface="+mn-lt"/>
          <a:ea typeface="+mn-ea"/>
          <a:cs typeface="+mn-cs"/>
        </a:defRPr>
      </a:lvl1pPr>
      <a:lvl2pPr marL="432000" indent="-180000" algn="l" defTabSz="914400" rtl="0" eaLnBrk="1" latinLnBrk="0" hangingPunct="1">
        <a:lnSpc>
          <a:spcPct val="90000"/>
        </a:lnSpc>
        <a:spcBef>
          <a:spcPts val="600"/>
        </a:spcBef>
        <a:buClr>
          <a:schemeClr val="accent3"/>
        </a:buClr>
        <a:buFont typeface="Calibri" panose="020F0502020204030204" pitchFamily="34" charset="0"/>
        <a:buChar char="‒"/>
        <a:defRPr sz="1400" kern="1200">
          <a:solidFill>
            <a:schemeClr val="tx1"/>
          </a:solidFill>
          <a:latin typeface="+mn-lt"/>
          <a:ea typeface="+mn-ea"/>
          <a:cs typeface="+mn-cs"/>
        </a:defRPr>
      </a:lvl2pPr>
      <a:lvl3pPr marL="684000" indent="-180000" algn="l" defTabSz="914400" rtl="0" eaLnBrk="1" latinLnBrk="0" hangingPunct="1">
        <a:lnSpc>
          <a:spcPct val="90000"/>
        </a:lnSpc>
        <a:spcBef>
          <a:spcPts val="400"/>
        </a:spcBef>
        <a:buClr>
          <a:schemeClr val="accent3"/>
        </a:buClr>
        <a:buFont typeface="Calibri" panose="020F0502020204030204" pitchFamily="34" charset="0"/>
        <a:buChar char="‒"/>
        <a:defRPr sz="1200" kern="1200">
          <a:solidFill>
            <a:schemeClr val="tx1"/>
          </a:solidFill>
          <a:latin typeface="+mn-lt"/>
          <a:ea typeface="+mn-ea"/>
          <a:cs typeface="+mn-cs"/>
        </a:defRPr>
      </a:lvl3pPr>
      <a:lvl4pPr marL="936000" indent="-180000" algn="l" defTabSz="914400" rtl="0" eaLnBrk="1" latinLnBrk="0" hangingPunct="1">
        <a:lnSpc>
          <a:spcPct val="90000"/>
        </a:lnSpc>
        <a:spcBef>
          <a:spcPts val="200"/>
        </a:spcBef>
        <a:buClr>
          <a:schemeClr val="accent3"/>
        </a:buClr>
        <a:buFont typeface="Calibri" panose="020F0502020204030204" pitchFamily="34" charset="0"/>
        <a:buChar char="‒"/>
        <a:defRPr sz="1100" kern="1200">
          <a:solidFill>
            <a:schemeClr val="tx1"/>
          </a:solidFill>
          <a:latin typeface="+mn-lt"/>
          <a:ea typeface="+mn-ea"/>
          <a:cs typeface="+mn-cs"/>
        </a:defRPr>
      </a:lvl4pPr>
      <a:lvl5pPr marL="1188000" indent="-180000" algn="l" defTabSz="914400" rtl="0" eaLnBrk="1" latinLnBrk="0" hangingPunct="1">
        <a:lnSpc>
          <a:spcPct val="90000"/>
        </a:lnSpc>
        <a:spcBef>
          <a:spcPts val="200"/>
        </a:spcBef>
        <a:buClr>
          <a:schemeClr val="accent3"/>
        </a:buClr>
        <a:buFont typeface="Calibri" panose="020F05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A2F1448-0CF2-48CD-8AA9-2065B330BC7B}"/>
              </a:ext>
            </a:extLst>
          </p:cNvPr>
          <p:cNvSpPr>
            <a:spLocks noGrp="1"/>
          </p:cNvSpPr>
          <p:nvPr>
            <p:ph type="title"/>
          </p:nvPr>
        </p:nvSpPr>
        <p:spPr>
          <a:xfrm>
            <a:off x="900400" y="807680"/>
            <a:ext cx="10182666" cy="341632"/>
          </a:xfrm>
          <a:prstGeom prst="rect">
            <a:avLst/>
          </a:prstGeom>
        </p:spPr>
        <p:txBody>
          <a:bodyPr vert="horz" wrap="square" lIns="91440" tIns="45720" rIns="91440" bIns="45720" rtlCol="0" anchor="b">
            <a:spAutoFit/>
          </a:bodyPr>
          <a:lstStyle/>
          <a:p>
            <a:r>
              <a:rPr lang="fr-FR"/>
              <a:t>Modifiez le style du titre</a:t>
            </a:r>
          </a:p>
        </p:txBody>
      </p:sp>
      <p:sp>
        <p:nvSpPr>
          <p:cNvPr id="3" name="Espace réservé du texte 2">
            <a:extLst>
              <a:ext uri="{FF2B5EF4-FFF2-40B4-BE49-F238E27FC236}">
                <a16:creationId xmlns:a16="http://schemas.microsoft.com/office/drawing/2014/main" id="{B068452A-5945-4F7B-8C8B-48A6867B109C}"/>
              </a:ext>
            </a:extLst>
          </p:cNvPr>
          <p:cNvSpPr>
            <a:spLocks noGrp="1"/>
          </p:cNvSpPr>
          <p:nvPr>
            <p:ph type="body" idx="1"/>
          </p:nvPr>
        </p:nvSpPr>
        <p:spPr>
          <a:xfrm>
            <a:off x="900400" y="1476000"/>
            <a:ext cx="10182666" cy="1151341"/>
          </a:xfrm>
          <a:prstGeom prst="rect">
            <a:avLst/>
          </a:prstGeom>
        </p:spPr>
        <p:txBody>
          <a:bodyPr vert="horz" wrap="square" lIns="91440" tIns="45720" rIns="91440" bIns="45720" rtlCol="0">
            <a:sp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7" name="Forme libre : forme 16">
            <a:extLst>
              <a:ext uri="{FF2B5EF4-FFF2-40B4-BE49-F238E27FC236}">
                <a16:creationId xmlns:a16="http://schemas.microsoft.com/office/drawing/2014/main" id="{834C48E3-7343-4D89-934C-2AA03B285B25}"/>
              </a:ext>
            </a:extLst>
          </p:cNvPr>
          <p:cNvSpPr/>
          <p:nvPr/>
        </p:nvSpPr>
        <p:spPr>
          <a:xfrm flipV="1">
            <a:off x="0" y="-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5"/>
          </a:solidFill>
          <a:ln w="27108" cap="flat">
            <a:noFill/>
            <a:prstDash val="solid"/>
            <a:round/>
          </a:ln>
        </p:spPr>
        <p:txBody>
          <a:bodyPr rtlCol="0" anchor="ctr"/>
          <a:lstStyle/>
          <a:p>
            <a:endParaRPr lang="fr-FR"/>
          </a:p>
        </p:txBody>
      </p:sp>
      <p:sp>
        <p:nvSpPr>
          <p:cNvPr id="18" name="Forme libre : forme 17">
            <a:extLst>
              <a:ext uri="{FF2B5EF4-FFF2-40B4-BE49-F238E27FC236}">
                <a16:creationId xmlns:a16="http://schemas.microsoft.com/office/drawing/2014/main" id="{08EC81C8-A14A-442C-A92D-9E4BD8062874}"/>
              </a:ext>
            </a:extLst>
          </p:cNvPr>
          <p:cNvSpPr/>
          <p:nvPr userDrawn="1"/>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5"/>
          </a:solidFill>
          <a:ln w="27108" cap="flat">
            <a:noFill/>
            <a:prstDash val="solid"/>
            <a:round/>
          </a:ln>
        </p:spPr>
        <p:txBody>
          <a:bodyPr rtlCol="0" anchor="ctr"/>
          <a:lstStyle/>
          <a:p>
            <a:endParaRPr lang="fr-FR"/>
          </a:p>
        </p:txBody>
      </p:sp>
    </p:spTree>
    <p:extLst>
      <p:ext uri="{BB962C8B-B14F-4D97-AF65-F5344CB8AC3E}">
        <p14:creationId xmlns:p14="http://schemas.microsoft.com/office/powerpoint/2010/main" val="234096045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Lst>
  <p:txStyles>
    <p:titleStyle>
      <a:lvl1pPr algn="l" defTabSz="914400" rtl="0" eaLnBrk="1" latinLnBrk="0" hangingPunct="1">
        <a:lnSpc>
          <a:spcPct val="90000"/>
        </a:lnSpc>
        <a:spcBef>
          <a:spcPct val="0"/>
        </a:spcBef>
        <a:buNone/>
        <a:defRPr sz="1800" b="1" kern="1200" cap="all" baseline="0">
          <a:solidFill>
            <a:schemeClr val="accent1"/>
          </a:solidFill>
          <a:latin typeface="+mj-lt"/>
          <a:ea typeface="+mj-ea"/>
          <a:cs typeface="+mj-cs"/>
        </a:defRPr>
      </a:lvl1pPr>
    </p:titleStyle>
    <p:bodyStyle>
      <a:lvl1pPr marL="216000" indent="-216000" algn="l" defTabSz="914400" rtl="0" eaLnBrk="1" latinLnBrk="0" hangingPunct="1">
        <a:lnSpc>
          <a:spcPct val="90000"/>
        </a:lnSpc>
        <a:spcBef>
          <a:spcPts val="1200"/>
        </a:spcBef>
        <a:buClr>
          <a:schemeClr val="accent2"/>
        </a:buClr>
        <a:buFont typeface="Arial" panose="020B0604020202020204" pitchFamily="34" charset="0"/>
        <a:buChar char="●"/>
        <a:defRPr sz="1600" kern="1200">
          <a:solidFill>
            <a:schemeClr val="tx1"/>
          </a:solidFill>
          <a:latin typeface="+mn-lt"/>
          <a:ea typeface="+mn-ea"/>
          <a:cs typeface="+mn-cs"/>
        </a:defRPr>
      </a:lvl1pPr>
      <a:lvl2pPr marL="432000" indent="-180000" algn="l" defTabSz="914400" rtl="0" eaLnBrk="1" latinLnBrk="0" hangingPunct="1">
        <a:lnSpc>
          <a:spcPct val="90000"/>
        </a:lnSpc>
        <a:spcBef>
          <a:spcPts val="600"/>
        </a:spcBef>
        <a:buClr>
          <a:schemeClr val="accent3"/>
        </a:buClr>
        <a:buFont typeface="Calibri" panose="020F0502020204030204" pitchFamily="34" charset="0"/>
        <a:buChar char="‒"/>
        <a:defRPr sz="1400" kern="1200">
          <a:solidFill>
            <a:schemeClr val="tx1"/>
          </a:solidFill>
          <a:latin typeface="+mn-lt"/>
          <a:ea typeface="+mn-ea"/>
          <a:cs typeface="+mn-cs"/>
        </a:defRPr>
      </a:lvl2pPr>
      <a:lvl3pPr marL="684000" indent="-180000" algn="l" defTabSz="914400" rtl="0" eaLnBrk="1" latinLnBrk="0" hangingPunct="1">
        <a:lnSpc>
          <a:spcPct val="90000"/>
        </a:lnSpc>
        <a:spcBef>
          <a:spcPts val="400"/>
        </a:spcBef>
        <a:buClr>
          <a:schemeClr val="accent3"/>
        </a:buClr>
        <a:buFont typeface="Calibri" panose="020F0502020204030204" pitchFamily="34" charset="0"/>
        <a:buChar char="‒"/>
        <a:defRPr sz="1200" kern="1200">
          <a:solidFill>
            <a:schemeClr val="tx1"/>
          </a:solidFill>
          <a:latin typeface="+mn-lt"/>
          <a:ea typeface="+mn-ea"/>
          <a:cs typeface="+mn-cs"/>
        </a:defRPr>
      </a:lvl3pPr>
      <a:lvl4pPr marL="936000" indent="-180000" algn="l" defTabSz="914400" rtl="0" eaLnBrk="1" latinLnBrk="0" hangingPunct="1">
        <a:lnSpc>
          <a:spcPct val="90000"/>
        </a:lnSpc>
        <a:spcBef>
          <a:spcPts val="200"/>
        </a:spcBef>
        <a:buClr>
          <a:schemeClr val="accent3"/>
        </a:buClr>
        <a:buFont typeface="Calibri" panose="020F0502020204030204" pitchFamily="34" charset="0"/>
        <a:buChar char="‒"/>
        <a:defRPr sz="1100" kern="1200">
          <a:solidFill>
            <a:schemeClr val="tx1"/>
          </a:solidFill>
          <a:latin typeface="+mn-lt"/>
          <a:ea typeface="+mn-ea"/>
          <a:cs typeface="+mn-cs"/>
        </a:defRPr>
      </a:lvl4pPr>
      <a:lvl5pPr marL="1188000" indent="-180000" algn="l" defTabSz="914400" rtl="0" eaLnBrk="1" latinLnBrk="0" hangingPunct="1">
        <a:lnSpc>
          <a:spcPct val="90000"/>
        </a:lnSpc>
        <a:spcBef>
          <a:spcPts val="200"/>
        </a:spcBef>
        <a:buClr>
          <a:schemeClr val="accent3"/>
        </a:buClr>
        <a:buFont typeface="Calibri" panose="020F05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7FCC74-5EBB-4D75-8ADC-EF622286963C}"/>
              </a:ext>
            </a:extLst>
          </p:cNvPr>
          <p:cNvSpPr/>
          <p:nvPr/>
        </p:nvSpPr>
        <p:spPr>
          <a:xfrm>
            <a:off x="934935" y="2036189"/>
            <a:ext cx="8048809" cy="6486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Titre 2">
            <a:extLst>
              <a:ext uri="{FF2B5EF4-FFF2-40B4-BE49-F238E27FC236}">
                <a16:creationId xmlns:a16="http://schemas.microsoft.com/office/drawing/2014/main" id="{24E18490-392C-4DA7-A5DB-B67A83B45759}"/>
              </a:ext>
            </a:extLst>
          </p:cNvPr>
          <p:cNvSpPr>
            <a:spLocks noGrp="1"/>
          </p:cNvSpPr>
          <p:nvPr>
            <p:ph type="title"/>
          </p:nvPr>
        </p:nvSpPr>
        <p:spPr>
          <a:xfrm>
            <a:off x="916082" y="3152810"/>
            <a:ext cx="6521874" cy="1394036"/>
          </a:xfrm>
        </p:spPr>
        <p:txBody>
          <a:bodyPr/>
          <a:lstStyle/>
          <a:p>
            <a:r>
              <a:rPr lang="fr-FR" b="1" dirty="0"/>
              <a:t>QUE DIT LA NOUVELLE LOI DE BIOÉTHIQUE ?</a:t>
            </a:r>
            <a:endParaRPr lang="fr-FR" dirty="0"/>
          </a:p>
        </p:txBody>
      </p:sp>
      <p:sp>
        <p:nvSpPr>
          <p:cNvPr id="7" name="ZoneTexte 6">
            <a:extLst>
              <a:ext uri="{FF2B5EF4-FFF2-40B4-BE49-F238E27FC236}">
                <a16:creationId xmlns:a16="http://schemas.microsoft.com/office/drawing/2014/main" id="{15D40AE9-1299-4073-A7DC-06BBDFC64934}"/>
              </a:ext>
            </a:extLst>
          </p:cNvPr>
          <p:cNvSpPr txBox="1"/>
          <p:nvPr/>
        </p:nvSpPr>
        <p:spPr>
          <a:xfrm>
            <a:off x="916082" y="2044672"/>
            <a:ext cx="8350466" cy="640175"/>
          </a:xfrm>
          <a:prstGeom prst="rect">
            <a:avLst/>
          </a:prstGeom>
          <a:noFill/>
        </p:spPr>
        <p:txBody>
          <a:bodyPr wrap="square">
            <a:spAutoFit/>
          </a:bodyPr>
          <a:lstStyle/>
          <a:p>
            <a:pPr marL="0" marR="0" lvl="0" indent="0" algn="l" defTabSz="914400" rtl="0" eaLnBrk="1" fontAlgn="auto" latinLnBrk="0" hangingPunct="1">
              <a:lnSpc>
                <a:spcPct val="89000"/>
              </a:lnSpc>
              <a:spcBef>
                <a:spcPts val="0"/>
              </a:spcBef>
              <a:spcAft>
                <a:spcPts val="0"/>
              </a:spcAft>
              <a:buClrTx/>
              <a:buSzTx/>
              <a:buFontTx/>
              <a:buNone/>
              <a:tabLst/>
              <a:defRPr/>
            </a:pPr>
            <a:r>
              <a:rPr kumimoji="0" lang="fr-FR" sz="4000" b="1" i="0" u="none" strike="noStrike" kern="1200" cap="none" spc="0" normalizeH="0" baseline="0" noProof="0" dirty="0">
                <a:ln>
                  <a:noFill/>
                </a:ln>
                <a:solidFill>
                  <a:prstClr val="white"/>
                </a:solidFill>
                <a:effectLst/>
                <a:uLnTx/>
                <a:uFillTx/>
                <a:latin typeface="Arial" panose="020B0604020202020204"/>
                <a:ea typeface="+mn-ea"/>
                <a:cs typeface="+mn-cs"/>
              </a:rPr>
              <a:t>AMP ET DON DE GAMÈTES</a:t>
            </a:r>
            <a:endParaRPr kumimoji="0" lang="fr-FR" sz="16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26470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6F05CB9-CCD7-4016-A823-39E50741A0C7}"/>
              </a:ext>
            </a:extLst>
          </p:cNvPr>
          <p:cNvSpPr/>
          <p:nvPr/>
        </p:nvSpPr>
        <p:spPr>
          <a:xfrm>
            <a:off x="900401" y="1464352"/>
            <a:ext cx="2331897"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contenu 1">
            <a:extLst>
              <a:ext uri="{FF2B5EF4-FFF2-40B4-BE49-F238E27FC236}">
                <a16:creationId xmlns:a16="http://schemas.microsoft.com/office/drawing/2014/main" id="{C8CBD3FD-1286-4EC9-A20B-CB03490C7219}"/>
              </a:ext>
            </a:extLst>
          </p:cNvPr>
          <p:cNvSpPr>
            <a:spLocks noGrp="1"/>
          </p:cNvSpPr>
          <p:nvPr>
            <p:ph idx="1"/>
          </p:nvPr>
        </p:nvSpPr>
        <p:spPr>
          <a:xfrm>
            <a:off x="900113" y="1476375"/>
            <a:ext cx="10182225" cy="2766911"/>
          </a:xfrm>
        </p:spPr>
        <p:txBody>
          <a:bodyPr/>
          <a:lstStyle/>
          <a:p>
            <a:pPr marL="0" indent="0">
              <a:buNone/>
            </a:pPr>
            <a:r>
              <a:rPr lang="fr-FR" b="1" dirty="0">
                <a:solidFill>
                  <a:schemeClr val="bg1"/>
                </a:solidFill>
              </a:rPr>
              <a:t>Quelles données ? </a:t>
            </a:r>
          </a:p>
          <a:p>
            <a:pPr lvl="0">
              <a:spcBef>
                <a:spcPts val="1800"/>
              </a:spcBef>
            </a:pPr>
            <a:r>
              <a:rPr lang="fr-FR" dirty="0">
                <a:sym typeface="Helvetica Neue"/>
              </a:rPr>
              <a:t>Les </a:t>
            </a:r>
            <a:r>
              <a:rPr lang="fr-FR" b="1" dirty="0">
                <a:sym typeface="Helvetica Neue"/>
              </a:rPr>
              <a:t>données non identifiantes</a:t>
            </a:r>
            <a:r>
              <a:rPr lang="fr-FR" dirty="0">
                <a:sym typeface="Helvetica Neue"/>
              </a:rPr>
              <a:t> des personnes ayant effectué le don : </a:t>
            </a:r>
            <a:endParaRPr lang="fr-FR" dirty="0">
              <a:sym typeface="Arial"/>
            </a:endParaRPr>
          </a:p>
          <a:p>
            <a:pPr lvl="1"/>
            <a:r>
              <a:rPr lang="fr-FR" dirty="0">
                <a:sym typeface="Helvetica Neue"/>
              </a:rPr>
              <a:t>âge,</a:t>
            </a:r>
            <a:endParaRPr lang="fr-FR" dirty="0">
              <a:sym typeface="Arial"/>
            </a:endParaRPr>
          </a:p>
          <a:p>
            <a:pPr lvl="1"/>
            <a:r>
              <a:rPr lang="fr-FR" dirty="0">
                <a:sym typeface="Helvetica Neue"/>
              </a:rPr>
              <a:t>état général au moment du don, </a:t>
            </a:r>
            <a:endParaRPr lang="fr-FR" dirty="0">
              <a:sym typeface="Arial"/>
            </a:endParaRPr>
          </a:p>
          <a:p>
            <a:pPr lvl="1"/>
            <a:r>
              <a:rPr lang="fr-FR" dirty="0">
                <a:sym typeface="Helvetica Neue"/>
              </a:rPr>
              <a:t>caractéristiques physiques,</a:t>
            </a:r>
            <a:endParaRPr lang="fr-FR" dirty="0">
              <a:sym typeface="Arial"/>
            </a:endParaRPr>
          </a:p>
          <a:p>
            <a:pPr lvl="1"/>
            <a:r>
              <a:rPr lang="fr-FR" dirty="0">
                <a:sym typeface="Helvetica Neue"/>
              </a:rPr>
              <a:t>situation familiale et professionnelle,</a:t>
            </a:r>
            <a:endParaRPr lang="fr-FR" dirty="0">
              <a:sym typeface="Arial"/>
            </a:endParaRPr>
          </a:p>
          <a:p>
            <a:pPr lvl="1"/>
            <a:r>
              <a:rPr lang="fr-FR" dirty="0">
                <a:sym typeface="Helvetica Neue"/>
              </a:rPr>
              <a:t>pays de naissance,</a:t>
            </a:r>
            <a:endParaRPr lang="fr-FR" dirty="0">
              <a:sym typeface="Arial"/>
            </a:endParaRPr>
          </a:p>
          <a:p>
            <a:pPr lvl="1"/>
            <a:r>
              <a:rPr lang="fr-FR" dirty="0">
                <a:sym typeface="Helvetica Neue"/>
              </a:rPr>
              <a:t>motivations du don, rédigées par leurs soins. </a:t>
            </a:r>
          </a:p>
          <a:p>
            <a:pPr lvl="0"/>
            <a:r>
              <a:rPr lang="fr-FR" dirty="0">
                <a:sym typeface="Helvetica Neue"/>
              </a:rPr>
              <a:t>Leur </a:t>
            </a:r>
            <a:r>
              <a:rPr lang="fr-FR" b="1" dirty="0">
                <a:sym typeface="Helvetica Neue"/>
              </a:rPr>
              <a:t>identité</a:t>
            </a:r>
            <a:r>
              <a:rPr lang="fr-FR" dirty="0">
                <a:sym typeface="Helvetica Neue"/>
              </a:rPr>
              <a:t>.</a:t>
            </a:r>
          </a:p>
        </p:txBody>
      </p:sp>
      <p:sp>
        <p:nvSpPr>
          <p:cNvPr id="3" name="Titre 2">
            <a:extLst>
              <a:ext uri="{FF2B5EF4-FFF2-40B4-BE49-F238E27FC236}">
                <a16:creationId xmlns:a16="http://schemas.microsoft.com/office/drawing/2014/main" id="{79B82B42-1455-4837-A414-A37744EE3600}"/>
              </a:ext>
            </a:extLst>
          </p:cNvPr>
          <p:cNvSpPr>
            <a:spLocks noGrp="1"/>
          </p:cNvSpPr>
          <p:nvPr>
            <p:ph type="title"/>
          </p:nvPr>
        </p:nvSpPr>
        <p:spPr>
          <a:xfrm>
            <a:off x="900400" y="807680"/>
            <a:ext cx="10182666" cy="341632"/>
          </a:xfrm>
        </p:spPr>
        <p:txBody>
          <a:bodyPr/>
          <a:lstStyle/>
          <a:p>
            <a:r>
              <a:rPr lang="fr-FR" dirty="0"/>
              <a:t>L’ACCÈS AUX ORIGINES POUR LES PERSONNES ISSUES D’UN DON DE GAMÈTES</a:t>
            </a:r>
          </a:p>
        </p:txBody>
      </p:sp>
      <p:sp>
        <p:nvSpPr>
          <p:cNvPr id="9" name="Google Shape;159;p9">
            <a:extLst>
              <a:ext uri="{FF2B5EF4-FFF2-40B4-BE49-F238E27FC236}">
                <a16:creationId xmlns:a16="http://schemas.microsoft.com/office/drawing/2014/main" id="{7B551567-3170-48D9-8D78-E75F371130DB}"/>
              </a:ext>
            </a:extLst>
          </p:cNvPr>
          <p:cNvSpPr/>
          <p:nvPr/>
        </p:nvSpPr>
        <p:spPr>
          <a:xfrm>
            <a:off x="8162925" y="1847364"/>
            <a:ext cx="3268613" cy="2408174"/>
          </a:xfrm>
          <a:prstGeom prst="rect">
            <a:avLst/>
          </a:prstGeom>
          <a:noFill/>
          <a:ln w="12700" cap="flat" cmpd="sng">
            <a:solidFill>
              <a:schemeClr val="accent3"/>
            </a:solidFill>
            <a:prstDash val="solid"/>
            <a:round/>
            <a:headEnd type="none" w="sm" len="sm"/>
            <a:tailEnd type="none" w="sm" len="sm"/>
          </a:ln>
        </p:spPr>
        <p:txBody>
          <a:bodyPr spcFirstLastPara="1" wrap="square" lIns="324000" tIns="45700" rIns="396000" bIns="216000" anchor="ctr" anchorCtr="0">
            <a:noAutofit/>
          </a:bodyPr>
          <a:lstStyle/>
          <a:p>
            <a:pPr>
              <a:lnSpc>
                <a:spcPct val="90000"/>
              </a:lnSpc>
              <a:spcBef>
                <a:spcPts val="600"/>
              </a:spcBef>
              <a:buClr>
                <a:srgbClr val="000000"/>
              </a:buClr>
              <a:buSzPts val="1800"/>
            </a:pPr>
            <a:r>
              <a:rPr lang="fr-FR" sz="1600" dirty="0">
                <a:solidFill>
                  <a:schemeClr val="accent3"/>
                </a:solidFill>
                <a:sym typeface="Helvetica Neue"/>
              </a:rPr>
              <a:t>L’Agence de la biomédecine gère de façon centralisée les données relatives aux donneurs, aux dons et aux enfants issus de don. </a:t>
            </a:r>
            <a:br>
              <a:rPr lang="fr-FR" sz="1600" dirty="0">
                <a:solidFill>
                  <a:schemeClr val="accent3"/>
                </a:solidFill>
                <a:sym typeface="Helvetica Neue"/>
              </a:rPr>
            </a:br>
            <a:r>
              <a:rPr lang="fr-FR" sz="1600" dirty="0">
                <a:solidFill>
                  <a:schemeClr val="accent3"/>
                </a:solidFill>
                <a:sym typeface="Helvetica Neue"/>
              </a:rPr>
              <a:t>Ces données sont collectées dans un registre créé à compter du 1</a:t>
            </a:r>
            <a:r>
              <a:rPr lang="fr-FR" sz="1600" baseline="30000" dirty="0">
                <a:solidFill>
                  <a:schemeClr val="accent3"/>
                </a:solidFill>
                <a:sym typeface="Helvetica Neue"/>
              </a:rPr>
              <a:t>er</a:t>
            </a:r>
            <a:r>
              <a:rPr lang="fr-FR" sz="1600" dirty="0">
                <a:solidFill>
                  <a:schemeClr val="accent3"/>
                </a:solidFill>
                <a:sym typeface="Helvetica Neue"/>
              </a:rPr>
              <a:t> septembre 2022. </a:t>
            </a:r>
            <a:endParaRPr sz="1600" dirty="0">
              <a:solidFill>
                <a:schemeClr val="accent3"/>
              </a:solidFill>
              <a:sym typeface="Arial"/>
            </a:endParaRPr>
          </a:p>
        </p:txBody>
      </p:sp>
      <p:sp>
        <p:nvSpPr>
          <p:cNvPr id="11" name="Rectangle 10">
            <a:extLst>
              <a:ext uri="{FF2B5EF4-FFF2-40B4-BE49-F238E27FC236}">
                <a16:creationId xmlns:a16="http://schemas.microsoft.com/office/drawing/2014/main" id="{11C6C0B2-D5E0-44E4-90C9-2361C58FA00F}"/>
              </a:ext>
            </a:extLst>
          </p:cNvPr>
          <p:cNvSpPr/>
          <p:nvPr/>
        </p:nvSpPr>
        <p:spPr>
          <a:xfrm>
            <a:off x="5800725" y="4636150"/>
            <a:ext cx="3676650" cy="2221850"/>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descr="Une image contenant personne, extérieur, ciel, femme&#10;&#10;Description générée automatiquement">
            <a:extLst>
              <a:ext uri="{FF2B5EF4-FFF2-40B4-BE49-F238E27FC236}">
                <a16:creationId xmlns:a16="http://schemas.microsoft.com/office/drawing/2014/main" id="{079E6A3B-25B4-4B55-AC53-B9399643216E}"/>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2868" r="8149"/>
          <a:stretch/>
        </p:blipFill>
        <p:spPr>
          <a:xfrm>
            <a:off x="4957763" y="3981450"/>
            <a:ext cx="2571651" cy="2485288"/>
          </a:xfrm>
          <a:prstGeom prst="rect">
            <a:avLst/>
          </a:prstGeom>
        </p:spPr>
      </p:pic>
      <p:grpSp>
        <p:nvGrpSpPr>
          <p:cNvPr id="12" name="Groupe 11">
            <a:extLst>
              <a:ext uri="{FF2B5EF4-FFF2-40B4-BE49-F238E27FC236}">
                <a16:creationId xmlns:a16="http://schemas.microsoft.com/office/drawing/2014/main" id="{7CC44D19-0DBA-4201-B0D2-3C3F0B09E5A7}"/>
              </a:ext>
            </a:extLst>
          </p:cNvPr>
          <p:cNvGrpSpPr/>
          <p:nvPr/>
        </p:nvGrpSpPr>
        <p:grpSpPr>
          <a:xfrm>
            <a:off x="8162925" y="3112682"/>
            <a:ext cx="2196000" cy="1152000"/>
            <a:chOff x="4848897" y="1632199"/>
            <a:chExt cx="2196000" cy="1152000"/>
          </a:xfrm>
          <a:solidFill>
            <a:schemeClr val="accent3"/>
          </a:solidFill>
        </p:grpSpPr>
        <p:sp>
          <p:nvSpPr>
            <p:cNvPr id="13" name="Rectangle 12">
              <a:extLst>
                <a:ext uri="{FF2B5EF4-FFF2-40B4-BE49-F238E27FC236}">
                  <a16:creationId xmlns:a16="http://schemas.microsoft.com/office/drawing/2014/main" id="{CC4A05B4-AD81-4192-9BCD-70D246B18278}"/>
                </a:ext>
              </a:extLst>
            </p:cNvPr>
            <p:cNvSpPr/>
            <p:nvPr/>
          </p:nvSpPr>
          <p:spPr>
            <a:xfrm>
              <a:off x="4848897" y="2676199"/>
              <a:ext cx="2196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EF5179DD-2F5E-4A33-9247-43D749471484}"/>
                </a:ext>
              </a:extLst>
            </p:cNvPr>
            <p:cNvSpPr/>
            <p:nvPr/>
          </p:nvSpPr>
          <p:spPr>
            <a:xfrm rot="16200000" flipH="1" flipV="1">
              <a:off x="4326897" y="2154199"/>
              <a:ext cx="1152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Forme libre : forme 14">
            <a:extLst>
              <a:ext uri="{FF2B5EF4-FFF2-40B4-BE49-F238E27FC236}">
                <a16:creationId xmlns:a16="http://schemas.microsoft.com/office/drawing/2014/main" id="{35BC793A-01EF-4A13-8EA5-432A5DE7BF67}"/>
              </a:ext>
            </a:extLst>
          </p:cNvPr>
          <p:cNvSpPr/>
          <p:nvPr/>
        </p:nvSpPr>
        <p:spPr>
          <a:xfrm flipH="1">
            <a:off x="8801100" y="2590039"/>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2"/>
          </a:solidFill>
          <a:ln w="27108" cap="flat">
            <a:noFill/>
            <a:prstDash val="solid"/>
            <a:round/>
          </a:ln>
        </p:spPr>
        <p:txBody>
          <a:bodyPr rtlCol="0" anchor="ctr"/>
          <a:lstStyle/>
          <a:p>
            <a:endParaRPr lang="fr-FR"/>
          </a:p>
        </p:txBody>
      </p:sp>
    </p:spTree>
    <p:extLst>
      <p:ext uri="{BB962C8B-B14F-4D97-AF65-F5344CB8AC3E}">
        <p14:creationId xmlns:p14="http://schemas.microsoft.com/office/powerpoint/2010/main" val="817716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5" name="Rectangle 14">
            <a:extLst>
              <a:ext uri="{FF2B5EF4-FFF2-40B4-BE49-F238E27FC236}">
                <a16:creationId xmlns:a16="http://schemas.microsoft.com/office/drawing/2014/main" id="{37E685E3-A12B-4017-BE2A-E776E0BA1B27}"/>
              </a:ext>
            </a:extLst>
          </p:cNvPr>
          <p:cNvSpPr/>
          <p:nvPr/>
        </p:nvSpPr>
        <p:spPr>
          <a:xfrm>
            <a:off x="7258051" y="0"/>
            <a:ext cx="493395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F2A94CCD-87A5-4BF3-81EA-465D742DADFB}"/>
              </a:ext>
            </a:extLst>
          </p:cNvPr>
          <p:cNvSpPr>
            <a:spLocks noGrp="1"/>
          </p:cNvSpPr>
          <p:nvPr>
            <p:ph idx="1"/>
          </p:nvPr>
        </p:nvSpPr>
        <p:spPr>
          <a:xfrm>
            <a:off x="900401" y="1476000"/>
            <a:ext cx="5709950" cy="4822859"/>
          </a:xfrm>
        </p:spPr>
        <p:txBody>
          <a:bodyPr/>
          <a:lstStyle/>
          <a:p>
            <a:pPr lvl="0"/>
            <a:r>
              <a:rPr lang="fr-FR" b="1" dirty="0">
                <a:sym typeface="Helvetica Neue"/>
              </a:rPr>
              <a:t>Ses missions : </a:t>
            </a:r>
            <a:endParaRPr lang="fr-FR" b="1" dirty="0">
              <a:sym typeface="Arial"/>
            </a:endParaRPr>
          </a:p>
          <a:p>
            <a:pPr lvl="1"/>
            <a:r>
              <a:rPr lang="fr-FR" dirty="0">
                <a:sym typeface="Helvetica Neue"/>
              </a:rPr>
              <a:t>Elle accueille les demandes d’accès pour les personnes nées de don de gamètes ou d’embryon. </a:t>
            </a:r>
          </a:p>
          <a:p>
            <a:pPr lvl="1"/>
            <a:r>
              <a:rPr lang="fr-FR" dirty="0">
                <a:sym typeface="Helvetica Neue"/>
              </a:rPr>
              <a:t>Lorsque la commission fait droit à la demande d’une personne issue d’un don, elle sollicite le registre de l’Agence de la biomédecine qui est tenue de lui communiquer les données qu’elle détient. </a:t>
            </a:r>
          </a:p>
          <a:p>
            <a:pPr lvl="1"/>
            <a:r>
              <a:rPr lang="fr-FR" dirty="0">
                <a:sym typeface="Helvetica Neue"/>
              </a:rPr>
              <a:t>Elle se prononce, à la demande d’un médecin, sur le caractère non identifiant de certaines données préalablement à leur transmission à l’Agence de la biomédecine.</a:t>
            </a:r>
          </a:p>
          <a:p>
            <a:pPr lvl="0">
              <a:spcBef>
                <a:spcPts val="2400"/>
              </a:spcBef>
            </a:pPr>
            <a:r>
              <a:rPr lang="fr-FR" b="1" dirty="0">
                <a:sym typeface="Helvetica Neue"/>
              </a:rPr>
              <a:t>Création d’un traitement de données</a:t>
            </a:r>
            <a:br>
              <a:rPr lang="fr-FR" b="1" dirty="0">
                <a:sym typeface="Helvetica Neue"/>
              </a:rPr>
            </a:br>
            <a:r>
              <a:rPr lang="fr-FR" dirty="0">
                <a:sym typeface="Helvetica Neue"/>
              </a:rPr>
              <a:t>pour la réalisation des missions de la Commission pour : </a:t>
            </a:r>
            <a:endParaRPr lang="fr-FR" dirty="0">
              <a:sym typeface="Arial"/>
            </a:endParaRPr>
          </a:p>
          <a:p>
            <a:pPr lvl="1"/>
            <a:r>
              <a:rPr lang="fr-FR" dirty="0">
                <a:sym typeface="Helvetica Neue"/>
              </a:rPr>
              <a:t>Recevoir et instruire les demandes d’accès aux données non identifiantes et à l’identité de leur(s) tiers-donneur(s) formulées par les personnes issues d'un don. </a:t>
            </a:r>
            <a:endParaRPr lang="fr-FR" dirty="0">
              <a:sym typeface="Arial"/>
            </a:endParaRPr>
          </a:p>
          <a:p>
            <a:pPr lvl="1"/>
            <a:r>
              <a:rPr lang="fr-FR" dirty="0">
                <a:sym typeface="Helvetica Neue"/>
              </a:rPr>
              <a:t>Recueillir et enregistrer l’accord des anciens tiers-donneurs à</a:t>
            </a:r>
            <a:br>
              <a:rPr lang="fr-FR" dirty="0">
                <a:sym typeface="Helvetica Neue"/>
              </a:rPr>
            </a:br>
            <a:r>
              <a:rPr lang="fr-FR" dirty="0">
                <a:sym typeface="Helvetica Neue"/>
              </a:rPr>
              <a:t>la communication de leurs données. </a:t>
            </a:r>
          </a:p>
          <a:p>
            <a:pPr lvl="1"/>
            <a:r>
              <a:rPr lang="fr-FR" dirty="0">
                <a:sym typeface="Helvetica Neue"/>
              </a:rPr>
              <a:t>Recontacter les anciens tiers donneurs qui ne se seraient pas manifestés spontanément auprès de la Commission à partir du 1</a:t>
            </a:r>
            <a:r>
              <a:rPr lang="fr-FR" baseline="30000" dirty="0">
                <a:sym typeface="Helvetica Neue"/>
              </a:rPr>
              <a:t>er</a:t>
            </a:r>
            <a:r>
              <a:rPr lang="fr-FR" dirty="0">
                <a:sym typeface="Helvetica Neue"/>
              </a:rPr>
              <a:t> septembre 2022. </a:t>
            </a:r>
            <a:endParaRPr lang="fr-FR" dirty="0">
              <a:sym typeface="Arial"/>
            </a:endParaRPr>
          </a:p>
        </p:txBody>
      </p:sp>
      <p:sp>
        <p:nvSpPr>
          <p:cNvPr id="2" name="Titre 1">
            <a:extLst>
              <a:ext uri="{FF2B5EF4-FFF2-40B4-BE49-F238E27FC236}">
                <a16:creationId xmlns:a16="http://schemas.microsoft.com/office/drawing/2014/main" id="{A5C3F6FF-FFA5-4C9B-917C-C52D2E426893}"/>
              </a:ext>
            </a:extLst>
          </p:cNvPr>
          <p:cNvSpPr>
            <a:spLocks noGrp="1"/>
          </p:cNvSpPr>
          <p:nvPr>
            <p:ph type="title"/>
          </p:nvPr>
        </p:nvSpPr>
        <p:spPr/>
        <p:txBody>
          <a:bodyPr/>
          <a:lstStyle/>
          <a:p>
            <a:r>
              <a:rPr lang="fr-FR" dirty="0"/>
              <a:t>LA MISE EN PLACE DE LA COMMISSION AD HOC</a:t>
            </a:r>
          </a:p>
        </p:txBody>
      </p:sp>
      <p:sp>
        <p:nvSpPr>
          <p:cNvPr id="14" name="ZoneTexte 13">
            <a:extLst>
              <a:ext uri="{FF2B5EF4-FFF2-40B4-BE49-F238E27FC236}">
                <a16:creationId xmlns:a16="http://schemas.microsoft.com/office/drawing/2014/main" id="{81CA1FFA-8B5F-4E9B-930D-BDB4CBB42193}"/>
              </a:ext>
            </a:extLst>
          </p:cNvPr>
          <p:cNvSpPr txBox="1"/>
          <p:nvPr/>
        </p:nvSpPr>
        <p:spPr>
          <a:xfrm>
            <a:off x="7543800" y="537686"/>
            <a:ext cx="3795712" cy="738664"/>
          </a:xfrm>
          <a:prstGeom prst="rect">
            <a:avLst/>
          </a:prstGeom>
          <a:noFill/>
        </p:spPr>
        <p:txBody>
          <a:bodyPr wrap="square">
            <a:spAutoFit/>
          </a:bodyPr>
          <a:lstStyle/>
          <a:p>
            <a:r>
              <a:rPr lang="fr-FR" sz="1400" i="1" dirty="0">
                <a:solidFill>
                  <a:schemeClr val="bg1"/>
                </a:solidFill>
              </a:rPr>
              <a:t>La loi de bioéthique de 2021 prévoit la mise en place d’une commission ad hoc, placée auprès du ministre chargé de la santé. </a:t>
            </a:r>
          </a:p>
        </p:txBody>
      </p:sp>
      <p:sp>
        <p:nvSpPr>
          <p:cNvPr id="168" name="Google Shape;168;p10"/>
          <p:cNvSpPr/>
          <p:nvPr/>
        </p:nvSpPr>
        <p:spPr>
          <a:xfrm>
            <a:off x="7543800" y="2453362"/>
            <a:ext cx="4219575" cy="3497620"/>
          </a:xfrm>
          <a:prstGeom prst="rect">
            <a:avLst/>
          </a:prstGeom>
          <a:noFill/>
          <a:ln w="12700" cap="flat" cmpd="sng">
            <a:solidFill>
              <a:schemeClr val="bg1"/>
            </a:solidFill>
            <a:prstDash val="solid"/>
            <a:round/>
            <a:headEnd type="none" w="sm" len="sm"/>
            <a:tailEnd type="none" w="sm" len="sm"/>
          </a:ln>
        </p:spPr>
        <p:txBody>
          <a:bodyPr spcFirstLastPara="1" wrap="square" lIns="324000" tIns="216000" rIns="396000" bIns="108000" anchor="ctr" anchorCtr="0">
            <a:noAutofit/>
          </a:bodyPr>
          <a:lstStyle/>
          <a:p>
            <a:pPr>
              <a:lnSpc>
                <a:spcPct val="90000"/>
              </a:lnSpc>
              <a:spcBef>
                <a:spcPts val="600"/>
              </a:spcBef>
              <a:buClr>
                <a:srgbClr val="000000"/>
              </a:buClr>
              <a:buSzPts val="1800"/>
            </a:pPr>
            <a:r>
              <a:rPr lang="fr-FR" sz="1600" dirty="0">
                <a:solidFill>
                  <a:schemeClr val="bg1"/>
                </a:solidFill>
                <a:sym typeface="Helvetica Neue"/>
              </a:rPr>
              <a:t>La Commission a par ailleurs accès</a:t>
            </a:r>
            <a:br>
              <a:rPr lang="fr-FR" sz="1600" dirty="0">
                <a:solidFill>
                  <a:schemeClr val="bg1"/>
                </a:solidFill>
                <a:sym typeface="Helvetica Neue"/>
              </a:rPr>
            </a:br>
            <a:r>
              <a:rPr lang="fr-FR" sz="1600" dirty="0">
                <a:solidFill>
                  <a:schemeClr val="bg1"/>
                </a:solidFill>
                <a:sym typeface="Helvetica Neue"/>
              </a:rPr>
              <a:t>au RNIPP (Répertoire national d’identification des personnes physiques) et au RNIAM (Répertoire national </a:t>
            </a:r>
            <a:r>
              <a:rPr lang="fr-FR" sz="1600" dirty="0" err="1">
                <a:solidFill>
                  <a:schemeClr val="bg1"/>
                </a:solidFill>
                <a:sym typeface="Helvetica Neue"/>
              </a:rPr>
              <a:t>interrégimes</a:t>
            </a:r>
            <a:r>
              <a:rPr lang="fr-FR" sz="1600" dirty="0">
                <a:solidFill>
                  <a:schemeClr val="bg1"/>
                </a:solidFill>
                <a:sym typeface="Helvetica Neue"/>
              </a:rPr>
              <a:t> des bénéficiaires de l’assurance maladie) pour lui permettre d’assurer sa mission de </a:t>
            </a:r>
            <a:r>
              <a:rPr lang="fr-FR" sz="1600" dirty="0" err="1">
                <a:solidFill>
                  <a:schemeClr val="bg1"/>
                </a:solidFill>
                <a:sym typeface="Helvetica Neue"/>
              </a:rPr>
              <a:t>recontact</a:t>
            </a:r>
            <a:r>
              <a:rPr lang="fr-FR" sz="1600" dirty="0">
                <a:solidFill>
                  <a:schemeClr val="bg1"/>
                </a:solidFill>
                <a:sym typeface="Helvetica Neue"/>
              </a:rPr>
              <a:t> des anciens donneurs. L’accès au RNIPP ne pourra être effectué que dans des conditions fixées par décret en Conseil d’État, pris après avis de la CNIL.</a:t>
            </a:r>
            <a:endParaRPr sz="1600" dirty="0">
              <a:solidFill>
                <a:schemeClr val="bg1"/>
              </a:solidFill>
              <a:sym typeface="Arial"/>
            </a:endParaRPr>
          </a:p>
        </p:txBody>
      </p:sp>
      <p:sp>
        <p:nvSpPr>
          <p:cNvPr id="16" name="Forme libre : forme 15">
            <a:extLst>
              <a:ext uri="{FF2B5EF4-FFF2-40B4-BE49-F238E27FC236}">
                <a16:creationId xmlns:a16="http://schemas.microsoft.com/office/drawing/2014/main" id="{89450881-F9FC-4F2D-AEB5-8ECA5A98FA87}"/>
              </a:ext>
            </a:extLst>
          </p:cNvPr>
          <p:cNvSpPr/>
          <p:nvPr/>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2"/>
          </a:solidFill>
          <a:ln w="27108" cap="flat">
            <a:noFill/>
            <a:prstDash val="solid"/>
            <a:round/>
          </a:ln>
        </p:spPr>
        <p:txBody>
          <a:bodyPr rtlCol="0" anchor="ctr"/>
          <a:lstStyle/>
          <a:p>
            <a:endParaRPr lang="fr-FR"/>
          </a:p>
        </p:txBody>
      </p:sp>
      <p:grpSp>
        <p:nvGrpSpPr>
          <p:cNvPr id="8" name="Groupe 7">
            <a:extLst>
              <a:ext uri="{FF2B5EF4-FFF2-40B4-BE49-F238E27FC236}">
                <a16:creationId xmlns:a16="http://schemas.microsoft.com/office/drawing/2014/main" id="{A2DEF3EA-4E80-4699-A9BE-41EBB1CAAB9B}"/>
              </a:ext>
            </a:extLst>
          </p:cNvPr>
          <p:cNvGrpSpPr/>
          <p:nvPr/>
        </p:nvGrpSpPr>
        <p:grpSpPr>
          <a:xfrm flipH="1" flipV="1">
            <a:off x="9567375" y="2453362"/>
            <a:ext cx="2196000" cy="1152000"/>
            <a:chOff x="4848897" y="1632199"/>
            <a:chExt cx="2196000" cy="1152000"/>
          </a:xfrm>
          <a:solidFill>
            <a:schemeClr val="bg1"/>
          </a:solidFill>
        </p:grpSpPr>
        <p:sp>
          <p:nvSpPr>
            <p:cNvPr id="9" name="Rectangle 8">
              <a:extLst>
                <a:ext uri="{FF2B5EF4-FFF2-40B4-BE49-F238E27FC236}">
                  <a16:creationId xmlns:a16="http://schemas.microsoft.com/office/drawing/2014/main" id="{2BDCC7F4-E2B0-4180-B63D-EC57D5352106}"/>
                </a:ext>
              </a:extLst>
            </p:cNvPr>
            <p:cNvSpPr/>
            <p:nvPr/>
          </p:nvSpPr>
          <p:spPr>
            <a:xfrm>
              <a:off x="4848897" y="2676199"/>
              <a:ext cx="2196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extLst>
                <a:ext uri="{FF2B5EF4-FFF2-40B4-BE49-F238E27FC236}">
                  <a16:creationId xmlns:a16="http://schemas.microsoft.com/office/drawing/2014/main" id="{971BBEE5-11AA-42E8-B070-D75A8D4B81B8}"/>
                </a:ext>
              </a:extLst>
            </p:cNvPr>
            <p:cNvSpPr/>
            <p:nvPr/>
          </p:nvSpPr>
          <p:spPr>
            <a:xfrm rot="16200000" flipH="1" flipV="1">
              <a:off x="4326897" y="2154199"/>
              <a:ext cx="1152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C454CEF-52BD-4EA2-B0D1-4C180E1F7106}"/>
              </a:ext>
            </a:extLst>
          </p:cNvPr>
          <p:cNvSpPr>
            <a:spLocks noGrp="1"/>
          </p:cNvSpPr>
          <p:nvPr>
            <p:ph type="body" idx="1"/>
          </p:nvPr>
        </p:nvSpPr>
        <p:spPr>
          <a:xfrm>
            <a:off x="2254083" y="2995034"/>
            <a:ext cx="6146800" cy="867930"/>
          </a:xfrm>
        </p:spPr>
        <p:txBody>
          <a:bodyPr/>
          <a:lstStyle/>
          <a:p>
            <a:r>
              <a:rPr lang="fr-FR" dirty="0"/>
              <a:t>Quelles conséquences pour</a:t>
            </a:r>
            <a:br>
              <a:rPr lang="fr-FR" dirty="0"/>
            </a:br>
            <a:r>
              <a:rPr lang="fr-FR" dirty="0"/>
              <a:t>les donneurs et les receveurs ? </a:t>
            </a:r>
          </a:p>
        </p:txBody>
      </p:sp>
      <p:sp>
        <p:nvSpPr>
          <p:cNvPr id="4" name="Rectangle 3">
            <a:extLst>
              <a:ext uri="{FF2B5EF4-FFF2-40B4-BE49-F238E27FC236}">
                <a16:creationId xmlns:a16="http://schemas.microsoft.com/office/drawing/2014/main" id="{60E2CA33-0D17-4B87-969C-2823E28D1D31}"/>
              </a:ext>
            </a:extLst>
          </p:cNvPr>
          <p:cNvSpPr/>
          <p:nvPr/>
        </p:nvSpPr>
        <p:spPr>
          <a:xfrm>
            <a:off x="1734532" y="2883964"/>
            <a:ext cx="456086" cy="45608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30000" rIns="0" bIns="0" rtlCol="0" anchor="b"/>
          <a:lstStyle/>
          <a:p>
            <a:pPr algn="r"/>
            <a:r>
              <a:rPr lang="fr-FR" sz="3200" b="1"/>
              <a:t>B</a:t>
            </a:r>
          </a:p>
        </p:txBody>
      </p:sp>
      <p:pic>
        <p:nvPicPr>
          <p:cNvPr id="6" name="Image 5">
            <a:extLst>
              <a:ext uri="{FF2B5EF4-FFF2-40B4-BE49-F238E27FC236}">
                <a16:creationId xmlns:a16="http://schemas.microsoft.com/office/drawing/2014/main" id="{87784AFE-A423-C44C-A8B4-742E1917E632}"/>
              </a:ext>
            </a:extLst>
          </p:cNvPr>
          <p:cNvPicPr>
            <a:picLocks noChangeAspect="1"/>
          </p:cNvPicPr>
          <p:nvPr/>
        </p:nvPicPr>
        <p:blipFill>
          <a:blip r:embed="rId3"/>
          <a:stretch>
            <a:fillRect/>
          </a:stretch>
        </p:blipFill>
        <p:spPr>
          <a:xfrm flipH="1">
            <a:off x="7881912" y="2480353"/>
            <a:ext cx="2282099" cy="376095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4" name="Rectangle 13">
            <a:extLst>
              <a:ext uri="{FF2B5EF4-FFF2-40B4-BE49-F238E27FC236}">
                <a16:creationId xmlns:a16="http://schemas.microsoft.com/office/drawing/2014/main" id="{86BA5CCA-DCEB-4F93-B90F-52EDD11F16D8}"/>
              </a:ext>
            </a:extLst>
          </p:cNvPr>
          <p:cNvSpPr/>
          <p:nvPr/>
        </p:nvSpPr>
        <p:spPr>
          <a:xfrm>
            <a:off x="8305800" y="0"/>
            <a:ext cx="29858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4D6B5C24-C355-47FE-804D-C0E4FE4BFCF0}"/>
              </a:ext>
            </a:extLst>
          </p:cNvPr>
          <p:cNvSpPr/>
          <p:nvPr/>
        </p:nvSpPr>
        <p:spPr>
          <a:xfrm>
            <a:off x="900400" y="1464352"/>
            <a:ext cx="5840641"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BB2AF51B-C7E3-4745-B865-22FEED53B2CF}"/>
              </a:ext>
            </a:extLst>
          </p:cNvPr>
          <p:cNvSpPr>
            <a:spLocks noGrp="1"/>
          </p:cNvSpPr>
          <p:nvPr>
            <p:ph idx="1"/>
          </p:nvPr>
        </p:nvSpPr>
        <p:spPr>
          <a:xfrm>
            <a:off x="900113" y="1476375"/>
            <a:ext cx="7066353" cy="4699748"/>
          </a:xfrm>
        </p:spPr>
        <p:txBody>
          <a:bodyPr/>
          <a:lstStyle/>
          <a:p>
            <a:pPr marL="0" indent="0">
              <a:buNone/>
            </a:pPr>
            <a:r>
              <a:rPr lang="fr-FR" b="1" dirty="0">
                <a:solidFill>
                  <a:schemeClr val="bg1"/>
                </a:solidFill>
              </a:rPr>
              <a:t>Pour les donneurs effectuant un don après le 01/09/2022</a:t>
            </a:r>
            <a:endParaRPr lang="fr-FR" dirty="0"/>
          </a:p>
          <a:p>
            <a:pPr lvl="0">
              <a:spcBef>
                <a:spcPts val="1800"/>
              </a:spcBef>
            </a:pPr>
            <a:r>
              <a:rPr lang="fr-FR" dirty="0">
                <a:sym typeface="Helvetica Neue"/>
              </a:rPr>
              <a:t>À compter du 1</a:t>
            </a:r>
            <a:r>
              <a:rPr lang="fr-FR" baseline="30000" dirty="0">
                <a:sym typeface="Helvetica Neue"/>
              </a:rPr>
              <a:t>er</a:t>
            </a:r>
            <a:r>
              <a:rPr lang="fr-FR" dirty="0">
                <a:sym typeface="Helvetica Neue"/>
              </a:rPr>
              <a:t> septembre 2022, soit un an après la promulgation de la nouvelle loi de bioéthique, les médecins devront faire signer aux nouveaux donneurs de gamètes </a:t>
            </a:r>
            <a:r>
              <a:rPr lang="fr-FR" b="1" dirty="0">
                <a:sym typeface="Helvetica Neue"/>
              </a:rPr>
              <a:t>le nouveau consentement autorisant l’accès à leurs données non identifiantes et à leur identité aux personnes potentiellement issues de leur don. En cas de refus, le don n’est pas possible</a:t>
            </a:r>
            <a:r>
              <a:rPr lang="fr-FR" dirty="0">
                <a:sym typeface="Helvetica Neue"/>
              </a:rPr>
              <a:t>. </a:t>
            </a:r>
          </a:p>
          <a:p>
            <a:pPr lvl="0">
              <a:spcBef>
                <a:spcPts val="1800"/>
              </a:spcBef>
            </a:pPr>
            <a:r>
              <a:rPr lang="fr-FR" dirty="0">
                <a:sym typeface="Helvetica Neue"/>
              </a:rPr>
              <a:t>Les </a:t>
            </a:r>
            <a:r>
              <a:rPr lang="fr-FR" b="1" dirty="0">
                <a:sym typeface="Helvetica Neue"/>
              </a:rPr>
              <a:t>modalités de recueil du consentement sont modifiées </a:t>
            </a:r>
            <a:r>
              <a:rPr lang="fr-FR" dirty="0">
                <a:sym typeface="Helvetica Neue"/>
              </a:rPr>
              <a:t>: confirmation du consentement après expiration d’un délai de réflexion d’un mois à compter de la réalisation de l’ensemble des étapes (vérification de la motivation par les médecins membres de l’équipe </a:t>
            </a:r>
            <a:r>
              <a:rPr lang="fr-FR" dirty="0" err="1">
                <a:sym typeface="Helvetica Neue"/>
              </a:rPr>
              <a:t>clinicobiologique</a:t>
            </a:r>
            <a:r>
              <a:rPr lang="fr-FR" dirty="0">
                <a:sym typeface="Helvetica Neue"/>
              </a:rPr>
              <a:t>, évaluation médicale, information des personnes, remise du dossier-guide)</a:t>
            </a:r>
          </a:p>
          <a:p>
            <a:pPr lvl="0">
              <a:spcBef>
                <a:spcPts val="1800"/>
              </a:spcBef>
            </a:pPr>
            <a:r>
              <a:rPr lang="fr-FR" dirty="0">
                <a:sym typeface="Helvetica Neue"/>
              </a:rPr>
              <a:t>Les conditions de </a:t>
            </a:r>
            <a:r>
              <a:rPr lang="fr-FR" b="1" dirty="0">
                <a:sym typeface="Helvetica Neue"/>
              </a:rPr>
              <a:t>prise en charge du don</a:t>
            </a:r>
            <a:r>
              <a:rPr lang="fr-FR" dirty="0">
                <a:sym typeface="Helvetica Neue"/>
              </a:rPr>
              <a:t> sont modifiées :</a:t>
            </a:r>
            <a:endParaRPr lang="fr-FR" dirty="0">
              <a:sym typeface="Arial"/>
            </a:endParaRPr>
          </a:p>
          <a:p>
            <a:pPr lvl="1"/>
            <a:r>
              <a:rPr lang="fr-FR" dirty="0">
                <a:sym typeface="Helvetica Neue"/>
              </a:rPr>
              <a:t>Suppression de la condition d’avoir procréé préalablement au don </a:t>
            </a:r>
            <a:endParaRPr lang="fr-FR" dirty="0">
              <a:sym typeface="Arial"/>
            </a:endParaRPr>
          </a:p>
          <a:p>
            <a:pPr lvl="1"/>
            <a:r>
              <a:rPr lang="fr-FR" dirty="0">
                <a:sym typeface="Helvetica Neue"/>
              </a:rPr>
              <a:t>Introduction de l’interdiction pour les mineurs émancipés d’être donneur </a:t>
            </a:r>
            <a:endParaRPr lang="fr-FR" dirty="0">
              <a:sym typeface="Arial"/>
            </a:endParaRPr>
          </a:p>
          <a:p>
            <a:pPr lvl="1"/>
            <a:r>
              <a:rPr lang="fr-FR" dirty="0">
                <a:sym typeface="Helvetica Neue"/>
              </a:rPr>
              <a:t>Suppression du recueil du consentement du conjoint lors d’un don de gamètes </a:t>
            </a:r>
            <a:endParaRPr lang="fr-FR" dirty="0">
              <a:sym typeface="Arial"/>
            </a:endParaRPr>
          </a:p>
        </p:txBody>
      </p:sp>
      <p:sp>
        <p:nvSpPr>
          <p:cNvPr id="2" name="Titre 1">
            <a:extLst>
              <a:ext uri="{FF2B5EF4-FFF2-40B4-BE49-F238E27FC236}">
                <a16:creationId xmlns:a16="http://schemas.microsoft.com/office/drawing/2014/main" id="{0F456F92-0A55-4273-A950-F468980592FB}"/>
              </a:ext>
            </a:extLst>
          </p:cNvPr>
          <p:cNvSpPr>
            <a:spLocks noGrp="1"/>
          </p:cNvSpPr>
          <p:nvPr>
            <p:ph type="title"/>
          </p:nvPr>
        </p:nvSpPr>
        <p:spPr>
          <a:xfrm>
            <a:off x="900400" y="807680"/>
            <a:ext cx="10182666" cy="341632"/>
          </a:xfrm>
        </p:spPr>
        <p:txBody>
          <a:bodyPr/>
          <a:lstStyle/>
          <a:p>
            <a:r>
              <a:rPr lang="fr-FR" dirty="0"/>
              <a:t>CONSÉQUENCES POUR LES TIERS DONNEURS</a:t>
            </a:r>
          </a:p>
        </p:txBody>
      </p:sp>
      <p:pic>
        <p:nvPicPr>
          <p:cNvPr id="7" name="Image 6" descr="Une image contenant personne, homme, intérieur, fenêtre&#10;&#10;Description générée automatiquement">
            <a:extLst>
              <a:ext uri="{FF2B5EF4-FFF2-40B4-BE49-F238E27FC236}">
                <a16:creationId xmlns:a16="http://schemas.microsoft.com/office/drawing/2014/main" id="{3EB07919-E55B-4244-9294-86EA7FC41F7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556582" y="1149350"/>
            <a:ext cx="3187486" cy="2124990"/>
          </a:xfrm>
          <a:prstGeom prst="rect">
            <a:avLst/>
          </a:prstGeom>
        </p:spPr>
      </p:pic>
      <p:sp>
        <p:nvSpPr>
          <p:cNvPr id="15" name="Forme libre : forme 14">
            <a:extLst>
              <a:ext uri="{FF2B5EF4-FFF2-40B4-BE49-F238E27FC236}">
                <a16:creationId xmlns:a16="http://schemas.microsoft.com/office/drawing/2014/main" id="{41D60EDE-745B-4BF6-A361-502F8F0E22CB}"/>
              </a:ext>
            </a:extLst>
          </p:cNvPr>
          <p:cNvSpPr/>
          <p:nvPr/>
        </p:nvSpPr>
        <p:spPr>
          <a:xfrm flipH="1">
            <a:off x="8801100" y="2582018"/>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3"/>
          </a:solidFill>
          <a:ln w="27108" cap="flat">
            <a:noFill/>
            <a:prstDash val="solid"/>
            <a:round/>
          </a:ln>
        </p:spPr>
        <p:txBody>
          <a:bodyPr rtlCol="0" anchor="ctr"/>
          <a:lstStyle/>
          <a:p>
            <a:endParaRPr lang="fr-FR"/>
          </a:p>
        </p:txBody>
      </p:sp>
      <p:grpSp>
        <p:nvGrpSpPr>
          <p:cNvPr id="8" name="Groupe 7">
            <a:extLst>
              <a:ext uri="{FF2B5EF4-FFF2-40B4-BE49-F238E27FC236}">
                <a16:creationId xmlns:a16="http://schemas.microsoft.com/office/drawing/2014/main" id="{3D880D35-32D6-4722-A2E3-DD9E7A20C8CE}"/>
              </a:ext>
            </a:extLst>
          </p:cNvPr>
          <p:cNvGrpSpPr/>
          <p:nvPr/>
        </p:nvGrpSpPr>
        <p:grpSpPr>
          <a:xfrm>
            <a:off x="9415831" y="4145393"/>
            <a:ext cx="765739" cy="1102696"/>
            <a:chOff x="9415831" y="4145393"/>
            <a:chExt cx="765739" cy="1102696"/>
          </a:xfrm>
        </p:grpSpPr>
        <p:sp>
          <p:nvSpPr>
            <p:cNvPr id="28" name="Forme libre : forme 27">
              <a:extLst>
                <a:ext uri="{FF2B5EF4-FFF2-40B4-BE49-F238E27FC236}">
                  <a16:creationId xmlns:a16="http://schemas.microsoft.com/office/drawing/2014/main" id="{95E62C42-F631-4FC5-A885-CE7C46B65958}"/>
                </a:ext>
              </a:extLst>
            </p:cNvPr>
            <p:cNvSpPr/>
            <p:nvPr/>
          </p:nvSpPr>
          <p:spPr>
            <a:xfrm rot="707158">
              <a:off x="9717090" y="4167664"/>
              <a:ext cx="348108" cy="172105"/>
            </a:xfrm>
            <a:custGeom>
              <a:avLst/>
              <a:gdLst>
                <a:gd name="connsiteX0" fmla="*/ 1030757 w 1030273"/>
                <a:gd name="connsiteY0" fmla="*/ 316195 h 509366"/>
                <a:gd name="connsiteX1" fmla="*/ 915652 w 1030273"/>
                <a:gd name="connsiteY1" fmla="*/ 201090 h 509366"/>
                <a:gd name="connsiteX2" fmla="*/ 733508 w 1030273"/>
                <a:gd name="connsiteY2" fmla="*/ 201090 h 509366"/>
                <a:gd name="connsiteX3" fmla="*/ 714389 w 1030273"/>
                <a:gd name="connsiteY3" fmla="*/ 183780 h 509366"/>
                <a:gd name="connsiteX4" fmla="*/ 515522 w 1030273"/>
                <a:gd name="connsiteY4" fmla="*/ 121 h 509366"/>
                <a:gd name="connsiteX5" fmla="*/ 316656 w 1030273"/>
                <a:gd name="connsiteY5" fmla="*/ 183780 h 509366"/>
                <a:gd name="connsiteX6" fmla="*/ 297879 w 1030273"/>
                <a:gd name="connsiteY6" fmla="*/ 201090 h 509366"/>
                <a:gd name="connsiteX7" fmla="*/ 115540 w 1030273"/>
                <a:gd name="connsiteY7" fmla="*/ 201090 h 509366"/>
                <a:gd name="connsiteX8" fmla="*/ 483 w 1030273"/>
                <a:gd name="connsiteY8" fmla="*/ 316195 h 509366"/>
                <a:gd name="connsiteX9" fmla="*/ 483 w 1030273"/>
                <a:gd name="connsiteY9" fmla="*/ 509487 h 509366"/>
                <a:gd name="connsiteX10" fmla="*/ 1030757 w 1030273"/>
                <a:gd name="connsiteY10" fmla="*/ 509487 h 509366"/>
                <a:gd name="connsiteX11" fmla="*/ 1030757 w 1030273"/>
                <a:gd name="connsiteY11" fmla="*/ 316195 h 50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0273" h="509366">
                  <a:moveTo>
                    <a:pt x="1030757" y="316195"/>
                  </a:moveTo>
                  <a:cubicBezTo>
                    <a:pt x="1030757" y="252775"/>
                    <a:pt x="979072" y="201090"/>
                    <a:pt x="915652" y="201090"/>
                  </a:cubicBezTo>
                  <a:lnTo>
                    <a:pt x="733508" y="201090"/>
                  </a:lnTo>
                  <a:cubicBezTo>
                    <a:pt x="723679" y="201090"/>
                    <a:pt x="715220" y="193560"/>
                    <a:pt x="714389" y="183780"/>
                  </a:cubicBezTo>
                  <a:cubicBezTo>
                    <a:pt x="706174" y="80802"/>
                    <a:pt x="618843" y="121"/>
                    <a:pt x="515522" y="121"/>
                  </a:cubicBezTo>
                  <a:cubicBezTo>
                    <a:pt x="412250" y="121"/>
                    <a:pt x="324870" y="80802"/>
                    <a:pt x="316656" y="183780"/>
                  </a:cubicBezTo>
                  <a:cubicBezTo>
                    <a:pt x="315873" y="193560"/>
                    <a:pt x="307707" y="201090"/>
                    <a:pt x="297879" y="201090"/>
                  </a:cubicBezTo>
                  <a:lnTo>
                    <a:pt x="115540" y="201090"/>
                  </a:lnTo>
                  <a:cubicBezTo>
                    <a:pt x="52070" y="201090"/>
                    <a:pt x="483" y="252775"/>
                    <a:pt x="483" y="316195"/>
                  </a:cubicBezTo>
                  <a:lnTo>
                    <a:pt x="483" y="509487"/>
                  </a:lnTo>
                  <a:lnTo>
                    <a:pt x="1030757" y="509487"/>
                  </a:lnTo>
                  <a:lnTo>
                    <a:pt x="1030757" y="316195"/>
                  </a:lnTo>
                  <a:close/>
                </a:path>
              </a:pathLst>
            </a:custGeom>
            <a:solidFill>
              <a:schemeClr val="bg1"/>
            </a:solidFill>
            <a:ln w="48889" cap="flat">
              <a:noFill/>
              <a:prstDash val="solid"/>
              <a:round/>
            </a:ln>
          </p:spPr>
          <p:txBody>
            <a:bodyPr rtlCol="0" anchor="ctr"/>
            <a:lstStyle/>
            <a:p>
              <a:endParaRPr lang="fr-FR"/>
            </a:p>
          </p:txBody>
        </p:sp>
        <p:sp>
          <p:nvSpPr>
            <p:cNvPr id="29" name="Forme libre : forme 28">
              <a:extLst>
                <a:ext uri="{FF2B5EF4-FFF2-40B4-BE49-F238E27FC236}">
                  <a16:creationId xmlns:a16="http://schemas.microsoft.com/office/drawing/2014/main" id="{FF92160E-6CDC-4FEE-9654-4F7DBA36233A}"/>
                </a:ext>
              </a:extLst>
            </p:cNvPr>
            <p:cNvSpPr/>
            <p:nvPr/>
          </p:nvSpPr>
          <p:spPr>
            <a:xfrm rot="707158">
              <a:off x="9415831" y="4145393"/>
              <a:ext cx="765739" cy="1102696"/>
            </a:xfrm>
            <a:custGeom>
              <a:avLst/>
              <a:gdLst>
                <a:gd name="connsiteX0" fmla="*/ 38151 w 2266307"/>
                <a:gd name="connsiteY0" fmla="*/ 312039 h 3263574"/>
                <a:gd name="connsiteX1" fmla="*/ 587516 w 2266307"/>
                <a:gd name="connsiteY1" fmla="*/ 312039 h 3263574"/>
                <a:gd name="connsiteX2" fmla="*/ 580817 w 2266307"/>
                <a:gd name="connsiteY2" fmla="*/ 354482 h 3263574"/>
                <a:gd name="connsiteX3" fmla="*/ 580817 w 2266307"/>
                <a:gd name="connsiteY3" fmla="*/ 566600 h 3263574"/>
                <a:gd name="connsiteX4" fmla="*/ 599593 w 2266307"/>
                <a:gd name="connsiteY4" fmla="*/ 585426 h 3263574"/>
                <a:gd name="connsiteX5" fmla="*/ 1667567 w 2266307"/>
                <a:gd name="connsiteY5" fmla="*/ 585426 h 3263574"/>
                <a:gd name="connsiteX6" fmla="*/ 1686441 w 2266307"/>
                <a:gd name="connsiteY6" fmla="*/ 566600 h 3263574"/>
                <a:gd name="connsiteX7" fmla="*/ 1686441 w 2266307"/>
                <a:gd name="connsiteY7" fmla="*/ 354482 h 3263574"/>
                <a:gd name="connsiteX8" fmla="*/ 1679693 w 2266307"/>
                <a:gd name="connsiteY8" fmla="*/ 312039 h 3263574"/>
                <a:gd name="connsiteX9" fmla="*/ 2229107 w 2266307"/>
                <a:gd name="connsiteY9" fmla="*/ 312039 h 3263574"/>
                <a:gd name="connsiteX10" fmla="*/ 2229107 w 2266307"/>
                <a:gd name="connsiteY10" fmla="*/ 3226583 h 3263574"/>
                <a:gd name="connsiteX11" fmla="*/ 38151 w 2266307"/>
                <a:gd name="connsiteY11" fmla="*/ 3226583 h 3263574"/>
                <a:gd name="connsiteX12" fmla="*/ 38151 w 2266307"/>
                <a:gd name="connsiteY12" fmla="*/ 312039 h 3263574"/>
                <a:gd name="connsiteX13" fmla="*/ 618468 w 2266307"/>
                <a:gd name="connsiteY13" fmla="*/ 354482 h 3263574"/>
                <a:gd name="connsiteX14" fmla="*/ 733573 w 2266307"/>
                <a:gd name="connsiteY14" fmla="*/ 239377 h 3263574"/>
                <a:gd name="connsiteX15" fmla="*/ 915863 w 2266307"/>
                <a:gd name="connsiteY15" fmla="*/ 239377 h 3263574"/>
                <a:gd name="connsiteX16" fmla="*/ 934689 w 2266307"/>
                <a:gd name="connsiteY16" fmla="*/ 222068 h 3263574"/>
                <a:gd name="connsiteX17" fmla="*/ 1133507 w 2266307"/>
                <a:gd name="connsiteY17" fmla="*/ 38359 h 3263574"/>
                <a:gd name="connsiteX18" fmla="*/ 1332422 w 2266307"/>
                <a:gd name="connsiteY18" fmla="*/ 222068 h 3263574"/>
                <a:gd name="connsiteX19" fmla="*/ 1351492 w 2266307"/>
                <a:gd name="connsiteY19" fmla="*/ 239377 h 3263574"/>
                <a:gd name="connsiteX20" fmla="*/ 1533685 w 2266307"/>
                <a:gd name="connsiteY20" fmla="*/ 239377 h 3263574"/>
                <a:gd name="connsiteX21" fmla="*/ 1648741 w 2266307"/>
                <a:gd name="connsiteY21" fmla="*/ 354482 h 3263574"/>
                <a:gd name="connsiteX22" fmla="*/ 1648741 w 2266307"/>
                <a:gd name="connsiteY22" fmla="*/ 547726 h 3263574"/>
                <a:gd name="connsiteX23" fmla="*/ 618468 w 2266307"/>
                <a:gd name="connsiteY23" fmla="*/ 547726 h 3263574"/>
                <a:gd name="connsiteX24" fmla="*/ 618468 w 2266307"/>
                <a:gd name="connsiteY24" fmla="*/ 354482 h 3263574"/>
                <a:gd name="connsiteX25" fmla="*/ 19276 w 2266307"/>
                <a:gd name="connsiteY25" fmla="*/ 3264283 h 3263574"/>
                <a:gd name="connsiteX26" fmla="*/ 2247884 w 2266307"/>
                <a:gd name="connsiteY26" fmla="*/ 3264283 h 3263574"/>
                <a:gd name="connsiteX27" fmla="*/ 2266758 w 2266307"/>
                <a:gd name="connsiteY27" fmla="*/ 3245408 h 3263574"/>
                <a:gd name="connsiteX28" fmla="*/ 2266758 w 2266307"/>
                <a:gd name="connsiteY28" fmla="*/ 293214 h 3263574"/>
                <a:gd name="connsiteX29" fmla="*/ 2247884 w 2266307"/>
                <a:gd name="connsiteY29" fmla="*/ 274339 h 3263574"/>
                <a:gd name="connsiteX30" fmla="*/ 1663117 w 2266307"/>
                <a:gd name="connsiteY30" fmla="*/ 274339 h 3263574"/>
                <a:gd name="connsiteX31" fmla="*/ 1533685 w 2266307"/>
                <a:gd name="connsiteY31" fmla="*/ 201726 h 3263574"/>
                <a:gd name="connsiteX32" fmla="*/ 1367922 w 2266307"/>
                <a:gd name="connsiteY32" fmla="*/ 201726 h 3263574"/>
                <a:gd name="connsiteX33" fmla="*/ 1133507 w 2266307"/>
                <a:gd name="connsiteY33" fmla="*/ 708 h 3263574"/>
                <a:gd name="connsiteX34" fmla="*/ 899140 w 2266307"/>
                <a:gd name="connsiteY34" fmla="*/ 201726 h 3263574"/>
                <a:gd name="connsiteX35" fmla="*/ 733573 w 2266307"/>
                <a:gd name="connsiteY35" fmla="*/ 201726 h 3263574"/>
                <a:gd name="connsiteX36" fmla="*/ 604043 w 2266307"/>
                <a:gd name="connsiteY36" fmla="*/ 274339 h 3263574"/>
                <a:gd name="connsiteX37" fmla="*/ 19276 w 2266307"/>
                <a:gd name="connsiteY37" fmla="*/ 274339 h 3263574"/>
                <a:gd name="connsiteX38" fmla="*/ 450 w 2266307"/>
                <a:gd name="connsiteY38" fmla="*/ 293214 h 3263574"/>
                <a:gd name="connsiteX39" fmla="*/ 450 w 2266307"/>
                <a:gd name="connsiteY39" fmla="*/ 3245408 h 3263574"/>
                <a:gd name="connsiteX40" fmla="*/ 19276 w 2266307"/>
                <a:gd name="connsiteY40" fmla="*/ 3264283 h 3263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66307" h="3263574">
                  <a:moveTo>
                    <a:pt x="38151" y="312039"/>
                  </a:moveTo>
                  <a:lnTo>
                    <a:pt x="587516" y="312039"/>
                  </a:lnTo>
                  <a:cubicBezTo>
                    <a:pt x="583555" y="325584"/>
                    <a:pt x="580817" y="339666"/>
                    <a:pt x="580817" y="354482"/>
                  </a:cubicBezTo>
                  <a:lnTo>
                    <a:pt x="580817" y="566600"/>
                  </a:lnTo>
                  <a:cubicBezTo>
                    <a:pt x="580817" y="576967"/>
                    <a:pt x="589227" y="585426"/>
                    <a:pt x="599593" y="585426"/>
                  </a:cubicBezTo>
                  <a:lnTo>
                    <a:pt x="1667567" y="585426"/>
                  </a:lnTo>
                  <a:cubicBezTo>
                    <a:pt x="1677982" y="585426"/>
                    <a:pt x="1686441" y="576967"/>
                    <a:pt x="1686441" y="566600"/>
                  </a:cubicBezTo>
                  <a:lnTo>
                    <a:pt x="1686441" y="354482"/>
                  </a:lnTo>
                  <a:cubicBezTo>
                    <a:pt x="1686441" y="339666"/>
                    <a:pt x="1683605" y="325584"/>
                    <a:pt x="1679693" y="312039"/>
                  </a:cubicBezTo>
                  <a:lnTo>
                    <a:pt x="2229107" y="312039"/>
                  </a:lnTo>
                  <a:lnTo>
                    <a:pt x="2229107" y="3226583"/>
                  </a:lnTo>
                  <a:lnTo>
                    <a:pt x="38151" y="3226583"/>
                  </a:lnTo>
                  <a:lnTo>
                    <a:pt x="38151" y="312039"/>
                  </a:lnTo>
                  <a:close/>
                  <a:moveTo>
                    <a:pt x="618468" y="354482"/>
                  </a:moveTo>
                  <a:cubicBezTo>
                    <a:pt x="618468" y="291013"/>
                    <a:pt x="670104" y="239377"/>
                    <a:pt x="733573" y="239377"/>
                  </a:cubicBezTo>
                  <a:lnTo>
                    <a:pt x="915863" y="239377"/>
                  </a:lnTo>
                  <a:cubicBezTo>
                    <a:pt x="925692" y="239377"/>
                    <a:pt x="933858" y="231847"/>
                    <a:pt x="934689" y="222068"/>
                  </a:cubicBezTo>
                  <a:cubicBezTo>
                    <a:pt x="942904" y="119040"/>
                    <a:pt x="1030235" y="38359"/>
                    <a:pt x="1133507" y="38359"/>
                  </a:cubicBezTo>
                  <a:cubicBezTo>
                    <a:pt x="1236876" y="38359"/>
                    <a:pt x="1324207" y="119040"/>
                    <a:pt x="1332422" y="222068"/>
                  </a:cubicBezTo>
                  <a:cubicBezTo>
                    <a:pt x="1333205" y="231847"/>
                    <a:pt x="1341664" y="239377"/>
                    <a:pt x="1351492" y="239377"/>
                  </a:cubicBezTo>
                  <a:lnTo>
                    <a:pt x="1533685" y="239377"/>
                  </a:lnTo>
                  <a:cubicBezTo>
                    <a:pt x="1597105" y="239377"/>
                    <a:pt x="1648741" y="291013"/>
                    <a:pt x="1648741" y="354482"/>
                  </a:cubicBezTo>
                  <a:lnTo>
                    <a:pt x="1648741" y="547726"/>
                  </a:lnTo>
                  <a:lnTo>
                    <a:pt x="618468" y="547726"/>
                  </a:lnTo>
                  <a:lnTo>
                    <a:pt x="618468" y="354482"/>
                  </a:lnTo>
                  <a:close/>
                  <a:moveTo>
                    <a:pt x="19276" y="3264283"/>
                  </a:moveTo>
                  <a:lnTo>
                    <a:pt x="2247884" y="3264283"/>
                  </a:lnTo>
                  <a:cubicBezTo>
                    <a:pt x="2258348" y="3264283"/>
                    <a:pt x="2266758" y="3255872"/>
                    <a:pt x="2266758" y="3245408"/>
                  </a:cubicBezTo>
                  <a:lnTo>
                    <a:pt x="2266758" y="293214"/>
                  </a:lnTo>
                  <a:cubicBezTo>
                    <a:pt x="2266758" y="282798"/>
                    <a:pt x="2258348" y="274339"/>
                    <a:pt x="2247884" y="274339"/>
                  </a:cubicBezTo>
                  <a:lnTo>
                    <a:pt x="1663117" y="274339"/>
                  </a:lnTo>
                  <a:cubicBezTo>
                    <a:pt x="1636223" y="230918"/>
                    <a:pt x="1588450" y="201726"/>
                    <a:pt x="1533685" y="201726"/>
                  </a:cubicBezTo>
                  <a:lnTo>
                    <a:pt x="1367922" y="201726"/>
                  </a:lnTo>
                  <a:cubicBezTo>
                    <a:pt x="1350270" y="87697"/>
                    <a:pt x="1250519" y="708"/>
                    <a:pt x="1133507" y="708"/>
                  </a:cubicBezTo>
                  <a:cubicBezTo>
                    <a:pt x="1016592" y="708"/>
                    <a:pt x="916841" y="87697"/>
                    <a:pt x="899140" y="201726"/>
                  </a:cubicBezTo>
                  <a:lnTo>
                    <a:pt x="733573" y="201726"/>
                  </a:lnTo>
                  <a:cubicBezTo>
                    <a:pt x="678807" y="201726"/>
                    <a:pt x="631034" y="230918"/>
                    <a:pt x="604043" y="274339"/>
                  </a:cubicBezTo>
                  <a:lnTo>
                    <a:pt x="19276" y="274339"/>
                  </a:lnTo>
                  <a:cubicBezTo>
                    <a:pt x="8861" y="274339"/>
                    <a:pt x="450" y="282798"/>
                    <a:pt x="450" y="293214"/>
                  </a:cubicBezTo>
                  <a:lnTo>
                    <a:pt x="450" y="3245408"/>
                  </a:lnTo>
                  <a:cubicBezTo>
                    <a:pt x="450" y="3255872"/>
                    <a:pt x="8861" y="3264283"/>
                    <a:pt x="19276" y="3264283"/>
                  </a:cubicBezTo>
                </a:path>
              </a:pathLst>
            </a:custGeom>
            <a:solidFill>
              <a:schemeClr val="accent3"/>
            </a:solidFill>
            <a:ln w="6350" cap="flat">
              <a:solidFill>
                <a:schemeClr val="accent3"/>
              </a:solidFill>
              <a:prstDash val="solid"/>
              <a:round/>
            </a:ln>
          </p:spPr>
          <p:txBody>
            <a:bodyPr rtlCol="0" anchor="ctr"/>
            <a:lstStyle/>
            <a:p>
              <a:endParaRPr lang="fr-FR"/>
            </a:p>
          </p:txBody>
        </p:sp>
        <p:sp>
          <p:nvSpPr>
            <p:cNvPr id="30" name="Forme libre : forme 29">
              <a:extLst>
                <a:ext uri="{FF2B5EF4-FFF2-40B4-BE49-F238E27FC236}">
                  <a16:creationId xmlns:a16="http://schemas.microsoft.com/office/drawing/2014/main" id="{A64100D6-49A8-4554-92DA-98C988E687A5}"/>
                </a:ext>
              </a:extLst>
            </p:cNvPr>
            <p:cNvSpPr/>
            <p:nvPr/>
          </p:nvSpPr>
          <p:spPr>
            <a:xfrm rot="707158">
              <a:off x="9555210" y="4447232"/>
              <a:ext cx="86093" cy="77040"/>
            </a:xfrm>
            <a:custGeom>
              <a:avLst/>
              <a:gdLst>
                <a:gd name="connsiteX0" fmla="*/ 254976 w 254805"/>
                <a:gd name="connsiteY0" fmla="*/ 228484 h 228009"/>
                <a:gd name="connsiteX1" fmla="*/ 204513 w 254805"/>
                <a:gd name="connsiteY1" fmla="*/ 228484 h 228009"/>
                <a:gd name="connsiteX2" fmla="*/ 127646 w 254805"/>
                <a:gd name="connsiteY2" fmla="*/ 139686 h 228009"/>
                <a:gd name="connsiteX3" fmla="*/ 50339 w 254805"/>
                <a:gd name="connsiteY3" fmla="*/ 228484 h 228009"/>
                <a:gd name="connsiteX4" fmla="*/ 170 w 254805"/>
                <a:gd name="connsiteY4" fmla="*/ 228484 h 228009"/>
                <a:gd name="connsiteX5" fmla="*/ 102219 w 254805"/>
                <a:gd name="connsiteY5" fmla="*/ 111570 h 228009"/>
                <a:gd name="connsiteX6" fmla="*/ 6575 w 254805"/>
                <a:gd name="connsiteY6" fmla="*/ 474 h 228009"/>
                <a:gd name="connsiteX7" fmla="*/ 56158 w 254805"/>
                <a:gd name="connsiteY7" fmla="*/ 474 h 228009"/>
                <a:gd name="connsiteX8" fmla="*/ 127695 w 254805"/>
                <a:gd name="connsiteY8" fmla="*/ 83600 h 228009"/>
                <a:gd name="connsiteX9" fmla="*/ 200846 w 254805"/>
                <a:gd name="connsiteY9" fmla="*/ 474 h 228009"/>
                <a:gd name="connsiteX10" fmla="*/ 250184 w 254805"/>
                <a:gd name="connsiteY10" fmla="*/ 474 h 228009"/>
                <a:gd name="connsiteX11" fmla="*/ 153708 w 254805"/>
                <a:gd name="connsiteY11" fmla="*/ 111618 h 228009"/>
                <a:gd name="connsiteX12" fmla="*/ 254976 w 254805"/>
                <a:gd name="connsiteY12" fmla="*/ 228484 h 22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805" h="228009">
                  <a:moveTo>
                    <a:pt x="254976" y="228484"/>
                  </a:moveTo>
                  <a:lnTo>
                    <a:pt x="204513" y="228484"/>
                  </a:lnTo>
                  <a:lnTo>
                    <a:pt x="127646" y="139686"/>
                  </a:lnTo>
                  <a:lnTo>
                    <a:pt x="50339" y="228484"/>
                  </a:lnTo>
                  <a:lnTo>
                    <a:pt x="170" y="228484"/>
                  </a:lnTo>
                  <a:lnTo>
                    <a:pt x="102219" y="111570"/>
                  </a:lnTo>
                  <a:lnTo>
                    <a:pt x="6575" y="474"/>
                  </a:lnTo>
                  <a:lnTo>
                    <a:pt x="56158" y="474"/>
                  </a:lnTo>
                  <a:lnTo>
                    <a:pt x="127695" y="83600"/>
                  </a:lnTo>
                  <a:lnTo>
                    <a:pt x="200846" y="474"/>
                  </a:lnTo>
                  <a:lnTo>
                    <a:pt x="250184" y="474"/>
                  </a:lnTo>
                  <a:lnTo>
                    <a:pt x="153708" y="111618"/>
                  </a:lnTo>
                  <a:lnTo>
                    <a:pt x="254976" y="228484"/>
                  </a:lnTo>
                  <a:close/>
                </a:path>
              </a:pathLst>
            </a:custGeom>
            <a:solidFill>
              <a:schemeClr val="bg1"/>
            </a:solidFill>
            <a:ln w="48889" cap="flat">
              <a:noFill/>
              <a:prstDash val="solid"/>
              <a:round/>
            </a:ln>
          </p:spPr>
          <p:txBody>
            <a:bodyPr rtlCol="0" anchor="ctr"/>
            <a:lstStyle/>
            <a:p>
              <a:endParaRPr lang="fr-FR"/>
            </a:p>
          </p:txBody>
        </p:sp>
        <p:sp>
          <p:nvSpPr>
            <p:cNvPr id="31" name="Forme libre : forme 30">
              <a:extLst>
                <a:ext uri="{FF2B5EF4-FFF2-40B4-BE49-F238E27FC236}">
                  <a16:creationId xmlns:a16="http://schemas.microsoft.com/office/drawing/2014/main" id="{274B3926-9EC1-4786-A7EF-DE18ECD2C896}"/>
                </a:ext>
              </a:extLst>
            </p:cNvPr>
            <p:cNvSpPr/>
            <p:nvPr/>
          </p:nvSpPr>
          <p:spPr>
            <a:xfrm rot="707158">
              <a:off x="9475986" y="4804864"/>
              <a:ext cx="94694" cy="70007"/>
            </a:xfrm>
            <a:custGeom>
              <a:avLst/>
              <a:gdLst>
                <a:gd name="connsiteX0" fmla="*/ 3387 w 280259"/>
                <a:gd name="connsiteY0" fmla="*/ 85797 h 207196"/>
                <a:gd name="connsiteX1" fmla="*/ 63482 w 280259"/>
                <a:gd name="connsiteY1" fmla="*/ 196013 h 207196"/>
                <a:gd name="connsiteX2" fmla="*/ 101867 w 280259"/>
                <a:gd name="connsiteY2" fmla="*/ 200951 h 207196"/>
                <a:gd name="connsiteX3" fmla="*/ 268412 w 280259"/>
                <a:gd name="connsiteY3" fmla="*/ 46630 h 207196"/>
                <a:gd name="connsiteX4" fmla="*/ 277165 w 280259"/>
                <a:gd name="connsiteY4" fmla="*/ 13185 h 207196"/>
                <a:gd name="connsiteX5" fmla="*/ 243719 w 280259"/>
                <a:gd name="connsiteY5" fmla="*/ 4432 h 207196"/>
                <a:gd name="connsiteX6" fmla="*/ 89300 w 280259"/>
                <a:gd name="connsiteY6" fmla="*/ 141247 h 207196"/>
                <a:gd name="connsiteX7" fmla="*/ 45586 w 280259"/>
                <a:gd name="connsiteY7" fmla="*/ 61104 h 207196"/>
                <a:gd name="connsiteX8" fmla="*/ 3387 w 280259"/>
                <a:gd name="connsiteY8" fmla="*/ 85797 h 20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259" h="207196">
                  <a:moveTo>
                    <a:pt x="3387" y="85797"/>
                  </a:moveTo>
                  <a:cubicBezTo>
                    <a:pt x="23386" y="122520"/>
                    <a:pt x="43434" y="159242"/>
                    <a:pt x="63482" y="196013"/>
                  </a:cubicBezTo>
                  <a:cubicBezTo>
                    <a:pt x="70572" y="209020"/>
                    <a:pt x="91794" y="212882"/>
                    <a:pt x="101867" y="200951"/>
                  </a:cubicBezTo>
                  <a:cubicBezTo>
                    <a:pt x="150862" y="142959"/>
                    <a:pt x="206116" y="90149"/>
                    <a:pt x="268412" y="46630"/>
                  </a:cubicBezTo>
                  <a:cubicBezTo>
                    <a:pt x="279218" y="39100"/>
                    <a:pt x="284206" y="25262"/>
                    <a:pt x="277165" y="13185"/>
                  </a:cubicBezTo>
                  <a:cubicBezTo>
                    <a:pt x="270906" y="2476"/>
                    <a:pt x="254623" y="-3196"/>
                    <a:pt x="243719" y="4432"/>
                  </a:cubicBezTo>
                  <a:cubicBezTo>
                    <a:pt x="187046" y="43990"/>
                    <a:pt x="135557" y="90100"/>
                    <a:pt x="89300" y="141247"/>
                  </a:cubicBezTo>
                  <a:cubicBezTo>
                    <a:pt x="73213" y="110540"/>
                    <a:pt x="65585" y="97875"/>
                    <a:pt x="45586" y="61104"/>
                  </a:cubicBezTo>
                  <a:cubicBezTo>
                    <a:pt x="30525" y="33477"/>
                    <a:pt x="-11723" y="58121"/>
                    <a:pt x="3387" y="85797"/>
                  </a:cubicBezTo>
                </a:path>
              </a:pathLst>
            </a:custGeom>
            <a:solidFill>
              <a:schemeClr val="bg1"/>
            </a:solidFill>
            <a:ln w="48889" cap="flat">
              <a:noFill/>
              <a:prstDash val="solid"/>
              <a:round/>
            </a:ln>
          </p:spPr>
          <p:txBody>
            <a:bodyPr rtlCol="0" anchor="ctr"/>
            <a:lstStyle/>
            <a:p>
              <a:endParaRPr lang="fr-FR"/>
            </a:p>
          </p:txBody>
        </p:sp>
        <p:sp>
          <p:nvSpPr>
            <p:cNvPr id="32" name="Forme libre : forme 31">
              <a:extLst>
                <a:ext uri="{FF2B5EF4-FFF2-40B4-BE49-F238E27FC236}">
                  <a16:creationId xmlns:a16="http://schemas.microsoft.com/office/drawing/2014/main" id="{B078F650-6CCC-46C1-B6D3-2CCD0C005748}"/>
                </a:ext>
              </a:extLst>
            </p:cNvPr>
            <p:cNvSpPr/>
            <p:nvPr/>
          </p:nvSpPr>
          <p:spPr>
            <a:xfrm rot="707158">
              <a:off x="9499924" y="4690140"/>
              <a:ext cx="94694" cy="70007"/>
            </a:xfrm>
            <a:custGeom>
              <a:avLst/>
              <a:gdLst>
                <a:gd name="connsiteX0" fmla="*/ 3387 w 280259"/>
                <a:gd name="connsiteY0" fmla="*/ 85653 h 207196"/>
                <a:gd name="connsiteX1" fmla="*/ 63482 w 280259"/>
                <a:gd name="connsiteY1" fmla="*/ 195868 h 207196"/>
                <a:gd name="connsiteX2" fmla="*/ 101867 w 280259"/>
                <a:gd name="connsiteY2" fmla="*/ 200807 h 207196"/>
                <a:gd name="connsiteX3" fmla="*/ 268412 w 280259"/>
                <a:gd name="connsiteY3" fmla="*/ 46486 h 207196"/>
                <a:gd name="connsiteX4" fmla="*/ 277165 w 280259"/>
                <a:gd name="connsiteY4" fmla="*/ 13040 h 207196"/>
                <a:gd name="connsiteX5" fmla="*/ 243719 w 280259"/>
                <a:gd name="connsiteY5" fmla="*/ 4287 h 207196"/>
                <a:gd name="connsiteX6" fmla="*/ 89300 w 280259"/>
                <a:gd name="connsiteY6" fmla="*/ 141103 h 207196"/>
                <a:gd name="connsiteX7" fmla="*/ 45586 w 280259"/>
                <a:gd name="connsiteY7" fmla="*/ 60959 h 207196"/>
                <a:gd name="connsiteX8" fmla="*/ 3387 w 280259"/>
                <a:gd name="connsiteY8" fmla="*/ 85653 h 20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259" h="207196">
                  <a:moveTo>
                    <a:pt x="3387" y="85653"/>
                  </a:moveTo>
                  <a:cubicBezTo>
                    <a:pt x="23386" y="122375"/>
                    <a:pt x="43434" y="159097"/>
                    <a:pt x="63482" y="195868"/>
                  </a:cubicBezTo>
                  <a:cubicBezTo>
                    <a:pt x="70572" y="208875"/>
                    <a:pt x="91794" y="212738"/>
                    <a:pt x="101867" y="200807"/>
                  </a:cubicBezTo>
                  <a:cubicBezTo>
                    <a:pt x="150862" y="142814"/>
                    <a:pt x="206116" y="90005"/>
                    <a:pt x="268412" y="46486"/>
                  </a:cubicBezTo>
                  <a:cubicBezTo>
                    <a:pt x="279218" y="38956"/>
                    <a:pt x="284206" y="25117"/>
                    <a:pt x="277165" y="13040"/>
                  </a:cubicBezTo>
                  <a:cubicBezTo>
                    <a:pt x="270906" y="2331"/>
                    <a:pt x="254623" y="-3341"/>
                    <a:pt x="243719" y="4287"/>
                  </a:cubicBezTo>
                  <a:cubicBezTo>
                    <a:pt x="187046" y="43845"/>
                    <a:pt x="135557" y="89956"/>
                    <a:pt x="89300" y="141103"/>
                  </a:cubicBezTo>
                  <a:cubicBezTo>
                    <a:pt x="73213" y="110395"/>
                    <a:pt x="65585" y="97730"/>
                    <a:pt x="45586" y="60959"/>
                  </a:cubicBezTo>
                  <a:cubicBezTo>
                    <a:pt x="30525" y="33332"/>
                    <a:pt x="-11723" y="57977"/>
                    <a:pt x="3387" y="85653"/>
                  </a:cubicBezTo>
                </a:path>
              </a:pathLst>
            </a:custGeom>
            <a:solidFill>
              <a:schemeClr val="bg1"/>
            </a:solidFill>
            <a:ln w="48889" cap="flat">
              <a:noFill/>
              <a:prstDash val="solid"/>
              <a:round/>
            </a:ln>
          </p:spPr>
          <p:txBody>
            <a:bodyPr rtlCol="0" anchor="ctr"/>
            <a:lstStyle/>
            <a:p>
              <a:endParaRPr lang="fr-FR"/>
            </a:p>
          </p:txBody>
        </p:sp>
        <p:sp>
          <p:nvSpPr>
            <p:cNvPr id="33" name="Forme libre : forme 32">
              <a:extLst>
                <a:ext uri="{FF2B5EF4-FFF2-40B4-BE49-F238E27FC236}">
                  <a16:creationId xmlns:a16="http://schemas.microsoft.com/office/drawing/2014/main" id="{E34BCCC0-8037-460A-BB51-F59919DCE10B}"/>
                </a:ext>
              </a:extLst>
            </p:cNvPr>
            <p:cNvSpPr/>
            <p:nvPr/>
          </p:nvSpPr>
          <p:spPr>
            <a:xfrm rot="707158">
              <a:off x="9523116" y="4578990"/>
              <a:ext cx="94694" cy="70007"/>
            </a:xfrm>
            <a:custGeom>
              <a:avLst/>
              <a:gdLst>
                <a:gd name="connsiteX0" fmla="*/ 3387 w 280259"/>
                <a:gd name="connsiteY0" fmla="*/ 85513 h 207196"/>
                <a:gd name="connsiteX1" fmla="*/ 63482 w 280259"/>
                <a:gd name="connsiteY1" fmla="*/ 195728 h 207196"/>
                <a:gd name="connsiteX2" fmla="*/ 101867 w 280259"/>
                <a:gd name="connsiteY2" fmla="*/ 200666 h 207196"/>
                <a:gd name="connsiteX3" fmla="*/ 268412 w 280259"/>
                <a:gd name="connsiteY3" fmla="*/ 46346 h 207196"/>
                <a:gd name="connsiteX4" fmla="*/ 277165 w 280259"/>
                <a:gd name="connsiteY4" fmla="*/ 12900 h 207196"/>
                <a:gd name="connsiteX5" fmla="*/ 243719 w 280259"/>
                <a:gd name="connsiteY5" fmla="*/ 4147 h 207196"/>
                <a:gd name="connsiteX6" fmla="*/ 89300 w 280259"/>
                <a:gd name="connsiteY6" fmla="*/ 140962 h 207196"/>
                <a:gd name="connsiteX7" fmla="*/ 45586 w 280259"/>
                <a:gd name="connsiteY7" fmla="*/ 60819 h 207196"/>
                <a:gd name="connsiteX8" fmla="*/ 3387 w 280259"/>
                <a:gd name="connsiteY8" fmla="*/ 85513 h 20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259" h="207196">
                  <a:moveTo>
                    <a:pt x="3387" y="85513"/>
                  </a:moveTo>
                  <a:cubicBezTo>
                    <a:pt x="23386" y="122235"/>
                    <a:pt x="43434" y="158957"/>
                    <a:pt x="63482" y="195728"/>
                  </a:cubicBezTo>
                  <a:cubicBezTo>
                    <a:pt x="70572" y="208735"/>
                    <a:pt x="91794" y="212597"/>
                    <a:pt x="101867" y="200666"/>
                  </a:cubicBezTo>
                  <a:cubicBezTo>
                    <a:pt x="150862" y="142674"/>
                    <a:pt x="206116" y="89864"/>
                    <a:pt x="268412" y="46346"/>
                  </a:cubicBezTo>
                  <a:cubicBezTo>
                    <a:pt x="279218" y="38815"/>
                    <a:pt x="284206" y="24977"/>
                    <a:pt x="277165" y="12900"/>
                  </a:cubicBezTo>
                  <a:cubicBezTo>
                    <a:pt x="270906" y="2191"/>
                    <a:pt x="254623" y="-3481"/>
                    <a:pt x="243719" y="4147"/>
                  </a:cubicBezTo>
                  <a:cubicBezTo>
                    <a:pt x="187046" y="43705"/>
                    <a:pt x="135557" y="89816"/>
                    <a:pt x="89300" y="140962"/>
                  </a:cubicBezTo>
                  <a:cubicBezTo>
                    <a:pt x="73213" y="110255"/>
                    <a:pt x="65585" y="97590"/>
                    <a:pt x="45586" y="60819"/>
                  </a:cubicBezTo>
                  <a:cubicBezTo>
                    <a:pt x="30525" y="33192"/>
                    <a:pt x="-11723" y="57836"/>
                    <a:pt x="3387" y="85513"/>
                  </a:cubicBezTo>
                </a:path>
              </a:pathLst>
            </a:custGeom>
            <a:solidFill>
              <a:schemeClr val="bg1"/>
            </a:solidFill>
            <a:ln w="48889" cap="flat">
              <a:noFill/>
              <a:prstDash val="solid"/>
              <a:round/>
            </a:ln>
          </p:spPr>
          <p:txBody>
            <a:bodyPr rtlCol="0" anchor="ctr"/>
            <a:lstStyle/>
            <a:p>
              <a:endParaRPr lang="fr-FR"/>
            </a:p>
          </p:txBody>
        </p:sp>
        <p:sp>
          <p:nvSpPr>
            <p:cNvPr id="34" name="Forme libre : forme 33">
              <a:extLst>
                <a:ext uri="{FF2B5EF4-FFF2-40B4-BE49-F238E27FC236}">
                  <a16:creationId xmlns:a16="http://schemas.microsoft.com/office/drawing/2014/main" id="{C0A316B2-4AA9-4E7E-A2F5-85B4E01EA84F}"/>
                </a:ext>
              </a:extLst>
            </p:cNvPr>
            <p:cNvSpPr/>
            <p:nvPr/>
          </p:nvSpPr>
          <p:spPr>
            <a:xfrm rot="707158">
              <a:off x="9691602" y="4516749"/>
              <a:ext cx="259371" cy="32812"/>
            </a:xfrm>
            <a:custGeom>
              <a:avLst/>
              <a:gdLst>
                <a:gd name="connsiteX0" fmla="*/ 49056 w 767644"/>
                <a:gd name="connsiteY0" fmla="*/ 97587 h 97110"/>
                <a:gd name="connsiteX1" fmla="*/ 719492 w 767644"/>
                <a:gd name="connsiteY1" fmla="*/ 97587 h 97110"/>
                <a:gd name="connsiteX2" fmla="*/ 768096 w 767644"/>
                <a:gd name="connsiteY2" fmla="*/ 49081 h 97110"/>
                <a:gd name="connsiteX3" fmla="*/ 719492 w 767644"/>
                <a:gd name="connsiteY3" fmla="*/ 476 h 97110"/>
                <a:gd name="connsiteX4" fmla="*/ 49056 w 767644"/>
                <a:gd name="connsiteY4" fmla="*/ 476 h 97110"/>
                <a:gd name="connsiteX5" fmla="*/ 452 w 767644"/>
                <a:gd name="connsiteY5" fmla="*/ 49081 h 97110"/>
                <a:gd name="connsiteX6" fmla="*/ 49056 w 767644"/>
                <a:gd name="connsiteY6" fmla="*/ 97587 h 9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644" h="97110">
                  <a:moveTo>
                    <a:pt x="49056" y="97587"/>
                  </a:moveTo>
                  <a:lnTo>
                    <a:pt x="719492" y="97587"/>
                  </a:lnTo>
                  <a:cubicBezTo>
                    <a:pt x="746337" y="97587"/>
                    <a:pt x="768096" y="75926"/>
                    <a:pt x="768096" y="49081"/>
                  </a:cubicBezTo>
                  <a:cubicBezTo>
                    <a:pt x="768096" y="22236"/>
                    <a:pt x="746337" y="476"/>
                    <a:pt x="719492" y="476"/>
                  </a:cubicBezTo>
                  <a:lnTo>
                    <a:pt x="49056" y="476"/>
                  </a:lnTo>
                  <a:cubicBezTo>
                    <a:pt x="22211" y="476"/>
                    <a:pt x="452" y="22236"/>
                    <a:pt x="452" y="49081"/>
                  </a:cubicBezTo>
                  <a:cubicBezTo>
                    <a:pt x="452" y="75926"/>
                    <a:pt x="22211" y="97587"/>
                    <a:pt x="49056" y="97587"/>
                  </a:cubicBezTo>
                </a:path>
              </a:pathLst>
            </a:custGeom>
            <a:solidFill>
              <a:schemeClr val="accent3"/>
            </a:solidFill>
            <a:ln w="48889" cap="flat">
              <a:noFill/>
              <a:prstDash val="solid"/>
              <a:round/>
            </a:ln>
          </p:spPr>
          <p:txBody>
            <a:bodyPr rtlCol="0" anchor="ctr"/>
            <a:lstStyle/>
            <a:p>
              <a:endParaRPr lang="fr-FR"/>
            </a:p>
          </p:txBody>
        </p:sp>
        <p:sp>
          <p:nvSpPr>
            <p:cNvPr id="35" name="Forme libre : forme 34">
              <a:extLst>
                <a:ext uri="{FF2B5EF4-FFF2-40B4-BE49-F238E27FC236}">
                  <a16:creationId xmlns:a16="http://schemas.microsoft.com/office/drawing/2014/main" id="{0AC8A1C9-F5ED-4F61-B0D9-4E6FEBFB2747}"/>
                </a:ext>
              </a:extLst>
            </p:cNvPr>
            <p:cNvSpPr/>
            <p:nvPr/>
          </p:nvSpPr>
          <p:spPr>
            <a:xfrm rot="707158">
              <a:off x="9664355" y="4650997"/>
              <a:ext cx="330315" cy="32812"/>
            </a:xfrm>
            <a:custGeom>
              <a:avLst/>
              <a:gdLst>
                <a:gd name="connsiteX0" fmla="*/ 49098 w 977610"/>
                <a:gd name="connsiteY0" fmla="*/ 97747 h 97110"/>
                <a:gd name="connsiteX1" fmla="*/ 929500 w 977610"/>
                <a:gd name="connsiteY1" fmla="*/ 97747 h 97110"/>
                <a:gd name="connsiteX2" fmla="*/ 978104 w 977610"/>
                <a:gd name="connsiteY2" fmla="*/ 49241 h 97110"/>
                <a:gd name="connsiteX3" fmla="*/ 929500 w 977610"/>
                <a:gd name="connsiteY3" fmla="*/ 637 h 97110"/>
                <a:gd name="connsiteX4" fmla="*/ 49098 w 977610"/>
                <a:gd name="connsiteY4" fmla="*/ 637 h 97110"/>
                <a:gd name="connsiteX5" fmla="*/ 494 w 977610"/>
                <a:gd name="connsiteY5" fmla="*/ 49241 h 97110"/>
                <a:gd name="connsiteX6" fmla="*/ 49098 w 977610"/>
                <a:gd name="connsiteY6" fmla="*/ 97747 h 9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610" h="97110">
                  <a:moveTo>
                    <a:pt x="49098" y="97747"/>
                  </a:moveTo>
                  <a:lnTo>
                    <a:pt x="929500" y="97747"/>
                  </a:lnTo>
                  <a:cubicBezTo>
                    <a:pt x="956443" y="97747"/>
                    <a:pt x="978104" y="76086"/>
                    <a:pt x="978104" y="49241"/>
                  </a:cubicBezTo>
                  <a:cubicBezTo>
                    <a:pt x="978104" y="22298"/>
                    <a:pt x="956443" y="637"/>
                    <a:pt x="929500" y="637"/>
                  </a:cubicBezTo>
                  <a:lnTo>
                    <a:pt x="49098" y="637"/>
                  </a:lnTo>
                  <a:cubicBezTo>
                    <a:pt x="22253" y="637"/>
                    <a:pt x="494" y="22298"/>
                    <a:pt x="494" y="49241"/>
                  </a:cubicBezTo>
                  <a:cubicBezTo>
                    <a:pt x="494" y="76086"/>
                    <a:pt x="22253" y="97747"/>
                    <a:pt x="49098" y="97747"/>
                  </a:cubicBezTo>
                </a:path>
              </a:pathLst>
            </a:custGeom>
            <a:solidFill>
              <a:schemeClr val="accent3"/>
            </a:solidFill>
            <a:ln w="48889" cap="flat">
              <a:noFill/>
              <a:prstDash val="solid"/>
              <a:round/>
            </a:ln>
          </p:spPr>
          <p:txBody>
            <a:bodyPr rtlCol="0" anchor="ctr"/>
            <a:lstStyle/>
            <a:p>
              <a:endParaRPr lang="fr-FR"/>
            </a:p>
          </p:txBody>
        </p:sp>
        <p:sp>
          <p:nvSpPr>
            <p:cNvPr id="36" name="Forme libre : forme 35">
              <a:extLst>
                <a:ext uri="{FF2B5EF4-FFF2-40B4-BE49-F238E27FC236}">
                  <a16:creationId xmlns:a16="http://schemas.microsoft.com/office/drawing/2014/main" id="{D0F1D458-B0AF-4A13-AC86-8A5222A4212F}"/>
                </a:ext>
              </a:extLst>
            </p:cNvPr>
            <p:cNvSpPr/>
            <p:nvPr/>
          </p:nvSpPr>
          <p:spPr>
            <a:xfrm rot="707158">
              <a:off x="9642051" y="4755661"/>
              <a:ext cx="287144" cy="32812"/>
            </a:xfrm>
            <a:custGeom>
              <a:avLst/>
              <a:gdLst>
                <a:gd name="connsiteX0" fmla="*/ 49073 w 849840"/>
                <a:gd name="connsiteY0" fmla="*/ 97885 h 97110"/>
                <a:gd name="connsiteX1" fmla="*/ 801705 w 849840"/>
                <a:gd name="connsiteY1" fmla="*/ 97885 h 97110"/>
                <a:gd name="connsiteX2" fmla="*/ 850309 w 849840"/>
                <a:gd name="connsiteY2" fmla="*/ 49379 h 97110"/>
                <a:gd name="connsiteX3" fmla="*/ 801705 w 849840"/>
                <a:gd name="connsiteY3" fmla="*/ 774 h 97110"/>
                <a:gd name="connsiteX4" fmla="*/ 49073 w 849840"/>
                <a:gd name="connsiteY4" fmla="*/ 774 h 97110"/>
                <a:gd name="connsiteX5" fmla="*/ 468 w 849840"/>
                <a:gd name="connsiteY5" fmla="*/ 49379 h 97110"/>
                <a:gd name="connsiteX6" fmla="*/ 49073 w 849840"/>
                <a:gd name="connsiteY6" fmla="*/ 97885 h 9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9840" h="97110">
                  <a:moveTo>
                    <a:pt x="49073" y="97885"/>
                  </a:moveTo>
                  <a:lnTo>
                    <a:pt x="801705" y="97885"/>
                  </a:lnTo>
                  <a:cubicBezTo>
                    <a:pt x="828501" y="97885"/>
                    <a:pt x="850309" y="76126"/>
                    <a:pt x="850309" y="49379"/>
                  </a:cubicBezTo>
                  <a:cubicBezTo>
                    <a:pt x="850309" y="22436"/>
                    <a:pt x="828501" y="774"/>
                    <a:pt x="801705" y="774"/>
                  </a:cubicBezTo>
                  <a:lnTo>
                    <a:pt x="49073" y="774"/>
                  </a:lnTo>
                  <a:cubicBezTo>
                    <a:pt x="22228" y="774"/>
                    <a:pt x="468" y="22436"/>
                    <a:pt x="468" y="49379"/>
                  </a:cubicBezTo>
                  <a:cubicBezTo>
                    <a:pt x="468" y="76126"/>
                    <a:pt x="22228" y="97885"/>
                    <a:pt x="49073" y="97885"/>
                  </a:cubicBezTo>
                </a:path>
              </a:pathLst>
            </a:custGeom>
            <a:solidFill>
              <a:schemeClr val="accent3"/>
            </a:solidFill>
            <a:ln w="48889" cap="flat">
              <a:noFill/>
              <a:prstDash val="solid"/>
              <a:round/>
            </a:ln>
          </p:spPr>
          <p:txBody>
            <a:bodyPr rtlCol="0" anchor="ctr"/>
            <a:lstStyle/>
            <a:p>
              <a:endParaRPr lang="fr-FR"/>
            </a:p>
          </p:txBody>
        </p:sp>
        <p:sp>
          <p:nvSpPr>
            <p:cNvPr id="37" name="Forme libre : forme 36">
              <a:extLst>
                <a:ext uri="{FF2B5EF4-FFF2-40B4-BE49-F238E27FC236}">
                  <a16:creationId xmlns:a16="http://schemas.microsoft.com/office/drawing/2014/main" id="{CE89331C-E87B-4FB2-84DD-9127265DADDD}"/>
                </a:ext>
              </a:extLst>
            </p:cNvPr>
            <p:cNvSpPr/>
            <p:nvPr/>
          </p:nvSpPr>
          <p:spPr>
            <a:xfrm rot="707158">
              <a:off x="9616596" y="4879883"/>
              <a:ext cx="330315" cy="32812"/>
            </a:xfrm>
            <a:custGeom>
              <a:avLst/>
              <a:gdLst>
                <a:gd name="connsiteX0" fmla="*/ 49098 w 977610"/>
                <a:gd name="connsiteY0" fmla="*/ 98036 h 97110"/>
                <a:gd name="connsiteX1" fmla="*/ 929500 w 977610"/>
                <a:gd name="connsiteY1" fmla="*/ 98036 h 97110"/>
                <a:gd name="connsiteX2" fmla="*/ 978104 w 977610"/>
                <a:gd name="connsiteY2" fmla="*/ 49530 h 97110"/>
                <a:gd name="connsiteX3" fmla="*/ 929500 w 977610"/>
                <a:gd name="connsiteY3" fmla="*/ 925 h 97110"/>
                <a:gd name="connsiteX4" fmla="*/ 49098 w 977610"/>
                <a:gd name="connsiteY4" fmla="*/ 925 h 97110"/>
                <a:gd name="connsiteX5" fmla="*/ 494 w 977610"/>
                <a:gd name="connsiteY5" fmla="*/ 49530 h 97110"/>
                <a:gd name="connsiteX6" fmla="*/ 49098 w 977610"/>
                <a:gd name="connsiteY6" fmla="*/ 98036 h 9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610" h="97110">
                  <a:moveTo>
                    <a:pt x="49098" y="98036"/>
                  </a:moveTo>
                  <a:lnTo>
                    <a:pt x="929500" y="98036"/>
                  </a:lnTo>
                  <a:cubicBezTo>
                    <a:pt x="956443" y="98036"/>
                    <a:pt x="978104" y="76277"/>
                    <a:pt x="978104" y="49530"/>
                  </a:cubicBezTo>
                  <a:cubicBezTo>
                    <a:pt x="978104" y="22587"/>
                    <a:pt x="956443" y="925"/>
                    <a:pt x="929500" y="925"/>
                  </a:cubicBezTo>
                  <a:lnTo>
                    <a:pt x="49098" y="925"/>
                  </a:lnTo>
                  <a:cubicBezTo>
                    <a:pt x="22253" y="925"/>
                    <a:pt x="494" y="22587"/>
                    <a:pt x="494" y="49530"/>
                  </a:cubicBezTo>
                  <a:cubicBezTo>
                    <a:pt x="494" y="76277"/>
                    <a:pt x="22253" y="98036"/>
                    <a:pt x="49098" y="98036"/>
                  </a:cubicBezTo>
                </a:path>
              </a:pathLst>
            </a:custGeom>
            <a:solidFill>
              <a:schemeClr val="accent3"/>
            </a:solidFill>
            <a:ln w="48889" cap="flat">
              <a:noFill/>
              <a:prstDash val="solid"/>
              <a:round/>
            </a:ln>
          </p:spPr>
          <p:txBody>
            <a:bodyPr rtlCol="0" anchor="ctr"/>
            <a:lstStyle/>
            <a:p>
              <a:endParaRPr lang="fr-F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7" name="Rectangle 16">
            <a:extLst>
              <a:ext uri="{FF2B5EF4-FFF2-40B4-BE49-F238E27FC236}">
                <a16:creationId xmlns:a16="http://schemas.microsoft.com/office/drawing/2014/main" id="{98ED8BFC-FECA-4AD5-BAF5-E1D9BC8CD8F3}"/>
              </a:ext>
            </a:extLst>
          </p:cNvPr>
          <p:cNvSpPr/>
          <p:nvPr/>
        </p:nvSpPr>
        <p:spPr>
          <a:xfrm>
            <a:off x="900401" y="1464352"/>
            <a:ext cx="5687598"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1" name="Google Shape;191;p13"/>
          <p:cNvSpPr/>
          <p:nvPr/>
        </p:nvSpPr>
        <p:spPr>
          <a:xfrm>
            <a:off x="900400" y="5044679"/>
            <a:ext cx="4752000" cy="1026513"/>
          </a:xfrm>
          <a:prstGeom prst="rect">
            <a:avLst/>
          </a:prstGeom>
          <a:noFill/>
          <a:ln w="44450">
            <a:solidFill>
              <a:schemeClr val="accent5"/>
            </a:solid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600"/>
              <a:buFont typeface="Arial"/>
              <a:buNone/>
            </a:pPr>
            <a:r>
              <a:rPr lang="fr-FR" sz="1400" b="1" i="0" u="none" strike="noStrike" cap="none" dirty="0">
                <a:solidFill>
                  <a:schemeClr val="accent3"/>
                </a:solidFill>
                <a:ea typeface="Helvetica Neue"/>
                <a:cs typeface="Helvetica Neue"/>
                <a:sym typeface="Helvetica Neue"/>
              </a:rPr>
              <a:t>Leurs données non identifiantes et leur identité</a:t>
            </a:r>
            <a:br>
              <a:rPr lang="fr-FR" sz="1400" b="1" i="0" u="none" strike="noStrike" cap="none" dirty="0">
                <a:solidFill>
                  <a:schemeClr val="accent3"/>
                </a:solidFill>
                <a:ea typeface="Helvetica Neue"/>
                <a:cs typeface="Helvetica Neue"/>
                <a:sym typeface="Helvetica Neue"/>
              </a:rPr>
            </a:br>
            <a:r>
              <a:rPr lang="fr-FR" sz="1400" b="1" i="0" u="none" strike="noStrike" cap="none" dirty="0">
                <a:solidFill>
                  <a:schemeClr val="accent3"/>
                </a:solidFill>
                <a:ea typeface="Helvetica Neue"/>
                <a:cs typeface="Helvetica Neue"/>
                <a:sym typeface="Helvetica Neue"/>
              </a:rPr>
              <a:t>ne seront pas communiquées aux personnes issues</a:t>
            </a:r>
            <a:br>
              <a:rPr lang="fr-FR" sz="1400" b="1" i="0" u="none" strike="noStrike" cap="none" dirty="0">
                <a:solidFill>
                  <a:schemeClr val="accent3"/>
                </a:solidFill>
                <a:ea typeface="Helvetica Neue"/>
                <a:cs typeface="Helvetica Neue"/>
                <a:sym typeface="Helvetica Neue"/>
              </a:rPr>
            </a:br>
            <a:r>
              <a:rPr lang="fr-FR" sz="1400" b="1" i="0" u="none" strike="noStrike" cap="none" dirty="0">
                <a:solidFill>
                  <a:schemeClr val="accent3"/>
                </a:solidFill>
                <a:ea typeface="Helvetica Neue"/>
                <a:cs typeface="Helvetica Neue"/>
                <a:sym typeface="Helvetica Neue"/>
              </a:rPr>
              <a:t>de leur don et les éventuels gamètes restants</a:t>
            </a:r>
            <a:br>
              <a:rPr lang="fr-FR" sz="1400" b="1" i="0" u="none" strike="noStrike" cap="none" dirty="0">
                <a:solidFill>
                  <a:schemeClr val="accent3"/>
                </a:solidFill>
                <a:ea typeface="Helvetica Neue"/>
                <a:cs typeface="Helvetica Neue"/>
                <a:sym typeface="Helvetica Neue"/>
              </a:rPr>
            </a:br>
            <a:r>
              <a:rPr lang="fr-FR" sz="1400" b="1" i="0" u="none" strike="noStrike" cap="none" dirty="0">
                <a:solidFill>
                  <a:schemeClr val="accent3"/>
                </a:solidFill>
                <a:ea typeface="Helvetica Neue"/>
                <a:cs typeface="Helvetica Neue"/>
                <a:sym typeface="Helvetica Neue"/>
              </a:rPr>
              <a:t>seront détruits.</a:t>
            </a:r>
            <a:endParaRPr sz="1200" b="1" i="0" u="none" strike="noStrike" cap="none" dirty="0">
              <a:solidFill>
                <a:schemeClr val="accent3"/>
              </a:solidFill>
              <a:ea typeface="Arial"/>
              <a:cs typeface="Arial"/>
              <a:sym typeface="Arial"/>
            </a:endParaRPr>
          </a:p>
        </p:txBody>
      </p:sp>
      <p:sp>
        <p:nvSpPr>
          <p:cNvPr id="192" name="Google Shape;192;p13"/>
          <p:cNvSpPr/>
          <p:nvPr/>
        </p:nvSpPr>
        <p:spPr>
          <a:xfrm>
            <a:off x="6587999" y="5044678"/>
            <a:ext cx="4895163" cy="1334857"/>
          </a:xfrm>
          <a:prstGeom prst="rect">
            <a:avLst/>
          </a:prstGeom>
          <a:noFill/>
          <a:ln w="44450">
            <a:solidFill>
              <a:schemeClr val="accent5"/>
            </a:solidFill>
          </a:ln>
        </p:spPr>
        <p:txBody>
          <a:bodyPr spcFirstLastPara="1" wrap="square" lIns="91425" tIns="45700" rIns="91425" bIns="45700" anchor="ctr" anchorCtr="0">
            <a:noAutofit/>
          </a:bodyPr>
          <a:lstStyle/>
          <a:p>
            <a:pPr marL="0" marR="0" lvl="0" indent="0" algn="ctr" rtl="0">
              <a:lnSpc>
                <a:spcPct val="85000"/>
              </a:lnSpc>
              <a:spcBef>
                <a:spcPts val="0"/>
              </a:spcBef>
              <a:spcAft>
                <a:spcPts val="0"/>
              </a:spcAft>
              <a:buClr>
                <a:srgbClr val="000000"/>
              </a:buClr>
              <a:buSzPts val="1600"/>
              <a:buFont typeface="Arial"/>
              <a:buNone/>
            </a:pPr>
            <a:r>
              <a:rPr lang="fr-FR" sz="1400" b="1" i="0" u="none" strike="noStrike" cap="none" dirty="0">
                <a:solidFill>
                  <a:schemeClr val="accent3"/>
                </a:solidFill>
                <a:ea typeface="Helvetica Neue"/>
                <a:cs typeface="Helvetica Neue"/>
                <a:sym typeface="Helvetica Neue"/>
              </a:rPr>
              <a:t>Leurs données non identifiantes et leur identité pourront être communiquées aux personnes nées de leur don dès leur majorité, si elles en font la demande. Les tiers donneurs pourront mettre à jour les données à transmettre. S’ils ont encore des gamètes conservés, ils pourront continuer à être destinés au don.</a:t>
            </a:r>
          </a:p>
        </p:txBody>
      </p:sp>
      <p:sp>
        <p:nvSpPr>
          <p:cNvPr id="5" name="Espace réservé du contenu 4">
            <a:extLst>
              <a:ext uri="{FF2B5EF4-FFF2-40B4-BE49-F238E27FC236}">
                <a16:creationId xmlns:a16="http://schemas.microsoft.com/office/drawing/2014/main" id="{7FAE8019-E321-498C-98AB-186098F5C6BD}"/>
              </a:ext>
            </a:extLst>
          </p:cNvPr>
          <p:cNvSpPr>
            <a:spLocks noGrp="1"/>
          </p:cNvSpPr>
          <p:nvPr>
            <p:ph idx="1"/>
          </p:nvPr>
        </p:nvSpPr>
        <p:spPr>
          <a:xfrm>
            <a:off x="900400" y="1476000"/>
            <a:ext cx="10182666" cy="313932"/>
          </a:xfrm>
        </p:spPr>
        <p:txBody>
          <a:bodyPr/>
          <a:lstStyle/>
          <a:p>
            <a:pPr marL="0" indent="0">
              <a:buNone/>
            </a:pPr>
            <a:r>
              <a:rPr lang="fr-FR" b="1" dirty="0">
                <a:solidFill>
                  <a:schemeClr val="bg1"/>
                </a:solidFill>
              </a:rPr>
              <a:t>Pour les donneurs ayant fait un don avant le 01/09/2022 </a:t>
            </a:r>
          </a:p>
        </p:txBody>
      </p:sp>
      <p:sp>
        <p:nvSpPr>
          <p:cNvPr id="2" name="Titre 1">
            <a:extLst>
              <a:ext uri="{FF2B5EF4-FFF2-40B4-BE49-F238E27FC236}">
                <a16:creationId xmlns:a16="http://schemas.microsoft.com/office/drawing/2014/main" id="{5D03C4E9-77BE-4569-AD85-083A65841E91}"/>
              </a:ext>
            </a:extLst>
          </p:cNvPr>
          <p:cNvSpPr>
            <a:spLocks noGrp="1"/>
          </p:cNvSpPr>
          <p:nvPr>
            <p:ph type="title"/>
          </p:nvPr>
        </p:nvSpPr>
        <p:spPr>
          <a:xfrm>
            <a:off x="900113" y="808038"/>
            <a:ext cx="10182225" cy="341312"/>
          </a:xfrm>
        </p:spPr>
        <p:txBody>
          <a:bodyPr/>
          <a:lstStyle/>
          <a:p>
            <a:r>
              <a:rPr lang="fr-FR" dirty="0"/>
              <a:t>CONSÉQUENCES POUR LES TIERS DONNEURS</a:t>
            </a:r>
          </a:p>
        </p:txBody>
      </p:sp>
      <p:sp>
        <p:nvSpPr>
          <p:cNvPr id="18" name="Google Shape;189;p15">
            <a:extLst>
              <a:ext uri="{FF2B5EF4-FFF2-40B4-BE49-F238E27FC236}">
                <a16:creationId xmlns:a16="http://schemas.microsoft.com/office/drawing/2014/main" id="{18A16F27-71C1-496E-A7C4-D9F567A1F42C}"/>
              </a:ext>
            </a:extLst>
          </p:cNvPr>
          <p:cNvSpPr txBox="1"/>
          <p:nvPr/>
        </p:nvSpPr>
        <p:spPr>
          <a:xfrm>
            <a:off x="900400" y="2700000"/>
            <a:ext cx="4752000" cy="1274365"/>
          </a:xfrm>
          <a:prstGeom prst="rect">
            <a:avLst/>
          </a:prstGeom>
          <a:ln w="19050">
            <a:noFill/>
          </a:ln>
        </p:spPr>
        <p:txBody>
          <a:bodyPr vert="horz" wrap="square" lIns="144000" tIns="180000" rIns="180000" bIns="45720" rtlCol="0">
            <a:spAutoFit/>
          </a:bodyPr>
          <a:lstStyle>
            <a:defPPr>
              <a:defRPr lang="fr-FR"/>
            </a:defPPr>
            <a:lvl1pPr marL="216000" indent="-216000">
              <a:lnSpc>
                <a:spcPct val="90000"/>
              </a:lnSpc>
              <a:spcBef>
                <a:spcPts val="1200"/>
              </a:spcBef>
              <a:buClr>
                <a:schemeClr val="accent2"/>
              </a:buClr>
              <a:buFont typeface="Arial" panose="020B0604020202020204" pitchFamily="34" charset="0"/>
              <a:buChar char="●"/>
              <a:defRPr sz="1600"/>
            </a:lvl1pPr>
            <a:lvl2pPr marL="432000" indent="-180000">
              <a:lnSpc>
                <a:spcPct val="90000"/>
              </a:lnSpc>
              <a:spcBef>
                <a:spcPts val="600"/>
              </a:spcBef>
              <a:buClr>
                <a:schemeClr val="accent3"/>
              </a:buClr>
              <a:buFont typeface="Calibri" panose="020F0502020204030204" pitchFamily="34" charset="0"/>
              <a:buChar char="‒"/>
              <a:defRPr sz="1400"/>
            </a:lvl2pPr>
            <a:lvl3pPr marL="684000" indent="-180000">
              <a:lnSpc>
                <a:spcPct val="90000"/>
              </a:lnSpc>
              <a:spcBef>
                <a:spcPts val="400"/>
              </a:spcBef>
              <a:buClr>
                <a:schemeClr val="accent3"/>
              </a:buClr>
              <a:buFont typeface="Calibri" panose="020F0502020204030204" pitchFamily="34" charset="0"/>
              <a:buChar char="‒"/>
              <a:defRPr sz="1200"/>
            </a:lvl3pPr>
            <a:lvl4pPr marL="936000" indent="-180000">
              <a:lnSpc>
                <a:spcPct val="90000"/>
              </a:lnSpc>
              <a:spcBef>
                <a:spcPts val="200"/>
              </a:spcBef>
              <a:buClr>
                <a:schemeClr val="accent3"/>
              </a:buClr>
              <a:buFont typeface="Calibri" panose="020F0502020204030204" pitchFamily="34" charset="0"/>
              <a:buChar char="‒"/>
              <a:defRPr sz="1100"/>
            </a:lvl4pPr>
            <a:lvl5pPr marL="1188000" indent="-180000">
              <a:lnSpc>
                <a:spcPct val="90000"/>
              </a:lnSpc>
              <a:spcBef>
                <a:spcPts val="200"/>
              </a:spcBef>
              <a:buClr>
                <a:schemeClr val="accent3"/>
              </a:buClr>
              <a:buFont typeface="Calibri" panose="020F0502020204030204" pitchFamily="34" charset="0"/>
              <a:buChar char="‒"/>
              <a:defRPr sz="105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Bef>
                <a:spcPts val="600"/>
              </a:spcBef>
              <a:buNone/>
            </a:pPr>
            <a:r>
              <a:rPr lang="fr-FR" sz="1400" dirty="0">
                <a:sym typeface="Helvetica Neue"/>
              </a:rPr>
              <a:t>Aucune démarche de leur part n’est nécessaire. </a:t>
            </a:r>
          </a:p>
          <a:p>
            <a:pPr marL="0" indent="0">
              <a:spcBef>
                <a:spcPts val="600"/>
              </a:spcBef>
              <a:buNone/>
            </a:pPr>
            <a:r>
              <a:rPr lang="fr-FR" sz="1400" dirty="0">
                <a:sym typeface="Helvetica Neue"/>
              </a:rPr>
              <a:t>Ils pourront être contactés par la Commission d’accès aux données, si elle a été sollicitée par une personne issue de leur don. Ils pourront alors confirmer qu’ils refusent de donner l’accès à leurs données. </a:t>
            </a:r>
          </a:p>
        </p:txBody>
      </p:sp>
      <p:sp>
        <p:nvSpPr>
          <p:cNvPr id="19" name="Google Shape;189;p15">
            <a:extLst>
              <a:ext uri="{FF2B5EF4-FFF2-40B4-BE49-F238E27FC236}">
                <a16:creationId xmlns:a16="http://schemas.microsoft.com/office/drawing/2014/main" id="{5E33C05B-FF0E-46CA-A280-B5CAF3E5A669}"/>
              </a:ext>
            </a:extLst>
          </p:cNvPr>
          <p:cNvSpPr txBox="1"/>
          <p:nvPr/>
        </p:nvSpPr>
        <p:spPr>
          <a:xfrm>
            <a:off x="900400" y="2052000"/>
            <a:ext cx="4752000" cy="648000"/>
          </a:xfrm>
          <a:prstGeom prst="rect">
            <a:avLst/>
          </a:prstGeom>
          <a:solidFill>
            <a:schemeClr val="accent5"/>
          </a:solidFill>
          <a:ln w="19050">
            <a:solidFill>
              <a:schemeClr val="accent5"/>
            </a:solidFill>
          </a:ln>
        </p:spPr>
        <p:txBody>
          <a:bodyPr vert="horz" wrap="square" lIns="144000" tIns="45720" rIns="91440" bIns="45720" rtlCol="0" anchor="ctr">
            <a:noAutofit/>
          </a:bodyPr>
          <a:lstStyle>
            <a:defPPr>
              <a:defRPr lang="fr-FR"/>
            </a:defPPr>
            <a:lvl1pPr marL="216000" indent="-216000">
              <a:lnSpc>
                <a:spcPct val="90000"/>
              </a:lnSpc>
              <a:spcBef>
                <a:spcPts val="1200"/>
              </a:spcBef>
              <a:buClr>
                <a:schemeClr val="accent2"/>
              </a:buClr>
              <a:buFont typeface="Arial" panose="020B0604020202020204" pitchFamily="34" charset="0"/>
              <a:buChar char="●"/>
              <a:defRPr sz="1600"/>
            </a:lvl1pPr>
            <a:lvl2pPr marL="432000" indent="-180000">
              <a:lnSpc>
                <a:spcPct val="90000"/>
              </a:lnSpc>
              <a:spcBef>
                <a:spcPts val="600"/>
              </a:spcBef>
              <a:buClr>
                <a:schemeClr val="accent3"/>
              </a:buClr>
              <a:buFont typeface="Calibri" panose="020F0502020204030204" pitchFamily="34" charset="0"/>
              <a:buChar char="‒"/>
              <a:defRPr sz="1400"/>
            </a:lvl2pPr>
            <a:lvl3pPr marL="684000" indent="-180000">
              <a:lnSpc>
                <a:spcPct val="90000"/>
              </a:lnSpc>
              <a:spcBef>
                <a:spcPts val="400"/>
              </a:spcBef>
              <a:buClr>
                <a:schemeClr val="accent3"/>
              </a:buClr>
              <a:buFont typeface="Calibri" panose="020F0502020204030204" pitchFamily="34" charset="0"/>
              <a:buChar char="‒"/>
              <a:defRPr sz="1200"/>
            </a:lvl3pPr>
            <a:lvl4pPr marL="936000" indent="-180000">
              <a:lnSpc>
                <a:spcPct val="90000"/>
              </a:lnSpc>
              <a:spcBef>
                <a:spcPts val="200"/>
              </a:spcBef>
              <a:buClr>
                <a:schemeClr val="accent3"/>
              </a:buClr>
              <a:buFont typeface="Calibri" panose="020F0502020204030204" pitchFamily="34" charset="0"/>
              <a:buChar char="‒"/>
              <a:defRPr sz="1100"/>
            </a:lvl4pPr>
            <a:lvl5pPr marL="1188000" indent="-180000">
              <a:lnSpc>
                <a:spcPct val="90000"/>
              </a:lnSpc>
              <a:spcBef>
                <a:spcPts val="200"/>
              </a:spcBef>
              <a:buClr>
                <a:schemeClr val="accent3"/>
              </a:buClr>
              <a:buFont typeface="Calibri" panose="020F0502020204030204" pitchFamily="34" charset="0"/>
              <a:buChar char="‒"/>
              <a:defRPr sz="105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nSpc>
                <a:spcPct val="100000"/>
              </a:lnSpc>
              <a:spcBef>
                <a:spcPts val="0"/>
              </a:spcBef>
              <a:buNone/>
            </a:pPr>
            <a:r>
              <a:rPr lang="fr-FR" sz="1400" b="1" dirty="0">
                <a:solidFill>
                  <a:schemeClr val="bg1"/>
                </a:solidFill>
                <a:sym typeface="Helvetica Neue"/>
              </a:rPr>
              <a:t>S’ILS </a:t>
            </a:r>
            <a:r>
              <a:rPr lang="fr-FR" sz="1400" b="1" dirty="0">
                <a:solidFill>
                  <a:schemeClr val="accent3"/>
                </a:solidFill>
                <a:sym typeface="Helvetica Neue"/>
              </a:rPr>
              <a:t>NE SOUHAITENT PAS </a:t>
            </a:r>
            <a:r>
              <a:rPr lang="fr-FR" sz="1400" b="1" dirty="0">
                <a:solidFill>
                  <a:schemeClr val="bg1"/>
                </a:solidFill>
                <a:sym typeface="Helvetica Neue"/>
              </a:rPr>
              <a:t>DONNER ACCÈS </a:t>
            </a:r>
          </a:p>
          <a:p>
            <a:pPr marL="0" indent="0">
              <a:lnSpc>
                <a:spcPct val="100000"/>
              </a:lnSpc>
              <a:spcBef>
                <a:spcPts val="0"/>
              </a:spcBef>
              <a:buNone/>
            </a:pPr>
            <a:r>
              <a:rPr lang="fr-FR" sz="1400" b="1" dirty="0">
                <a:solidFill>
                  <a:schemeClr val="accent3"/>
                </a:solidFill>
                <a:sym typeface="Helvetica Neue"/>
              </a:rPr>
              <a:t>à leurs données non identifiantes et à leur identité</a:t>
            </a:r>
          </a:p>
        </p:txBody>
      </p:sp>
      <p:sp>
        <p:nvSpPr>
          <p:cNvPr id="20" name="Google Shape;189;p15">
            <a:extLst>
              <a:ext uri="{FF2B5EF4-FFF2-40B4-BE49-F238E27FC236}">
                <a16:creationId xmlns:a16="http://schemas.microsoft.com/office/drawing/2014/main" id="{CEC674C4-D21C-4ADC-A1B0-531B156162B9}"/>
              </a:ext>
            </a:extLst>
          </p:cNvPr>
          <p:cNvSpPr txBox="1"/>
          <p:nvPr/>
        </p:nvSpPr>
        <p:spPr>
          <a:xfrm>
            <a:off x="6587999" y="2700000"/>
            <a:ext cx="5288567" cy="1816051"/>
          </a:xfrm>
          <a:prstGeom prst="rect">
            <a:avLst/>
          </a:prstGeom>
          <a:ln w="19050">
            <a:noFill/>
          </a:ln>
        </p:spPr>
        <p:txBody>
          <a:bodyPr vert="horz" wrap="square" lIns="144000" tIns="180000" rIns="180000" bIns="45720" rtlCol="0">
            <a:spAutoFit/>
          </a:bodyPr>
          <a:lstStyle>
            <a:defPPr>
              <a:defRPr lang="fr-FR"/>
            </a:defPPr>
            <a:lvl1pPr marL="216000" indent="-216000">
              <a:lnSpc>
                <a:spcPct val="90000"/>
              </a:lnSpc>
              <a:spcBef>
                <a:spcPts val="1200"/>
              </a:spcBef>
              <a:buClr>
                <a:schemeClr val="accent2"/>
              </a:buClr>
              <a:buFont typeface="Arial" panose="020B0604020202020204" pitchFamily="34" charset="0"/>
              <a:buChar char="●"/>
              <a:defRPr sz="1600"/>
            </a:lvl1pPr>
            <a:lvl2pPr marL="432000" indent="-180000">
              <a:lnSpc>
                <a:spcPct val="90000"/>
              </a:lnSpc>
              <a:spcBef>
                <a:spcPts val="600"/>
              </a:spcBef>
              <a:buClr>
                <a:schemeClr val="accent3"/>
              </a:buClr>
              <a:buFont typeface="Calibri" panose="020F0502020204030204" pitchFamily="34" charset="0"/>
              <a:buChar char="‒"/>
              <a:defRPr sz="1400"/>
            </a:lvl2pPr>
            <a:lvl3pPr marL="684000" indent="-180000">
              <a:lnSpc>
                <a:spcPct val="90000"/>
              </a:lnSpc>
              <a:spcBef>
                <a:spcPts val="400"/>
              </a:spcBef>
              <a:buClr>
                <a:schemeClr val="accent3"/>
              </a:buClr>
              <a:buFont typeface="Calibri" panose="020F0502020204030204" pitchFamily="34" charset="0"/>
              <a:buChar char="‒"/>
              <a:defRPr sz="1200"/>
            </a:lvl3pPr>
            <a:lvl4pPr marL="936000" indent="-180000">
              <a:lnSpc>
                <a:spcPct val="90000"/>
              </a:lnSpc>
              <a:spcBef>
                <a:spcPts val="200"/>
              </a:spcBef>
              <a:buClr>
                <a:schemeClr val="accent3"/>
              </a:buClr>
              <a:buFont typeface="Calibri" panose="020F0502020204030204" pitchFamily="34" charset="0"/>
              <a:buChar char="‒"/>
              <a:defRPr sz="1100"/>
            </a:lvl4pPr>
            <a:lvl5pPr marL="1188000" indent="-180000">
              <a:lnSpc>
                <a:spcPct val="90000"/>
              </a:lnSpc>
              <a:spcBef>
                <a:spcPts val="200"/>
              </a:spcBef>
              <a:buClr>
                <a:schemeClr val="accent3"/>
              </a:buClr>
              <a:buFont typeface="Calibri" panose="020F0502020204030204" pitchFamily="34" charset="0"/>
              <a:buChar char="‒"/>
              <a:defRPr sz="105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spcBef>
                <a:spcPts val="600"/>
              </a:spcBef>
              <a:buNone/>
            </a:pPr>
            <a:r>
              <a:rPr lang="fr-FR" sz="1400" dirty="0">
                <a:sym typeface="Helvetica Neue"/>
              </a:rPr>
              <a:t>À partir du 01/09/2022, ils devront contacter directement : </a:t>
            </a:r>
          </a:p>
          <a:p>
            <a:pPr>
              <a:spcBef>
                <a:spcPts val="600"/>
              </a:spcBef>
            </a:pPr>
            <a:r>
              <a:rPr lang="fr-FR" sz="1400" dirty="0">
                <a:sym typeface="Helvetica Neue"/>
              </a:rPr>
              <a:t>La Commission d’accès aux données, pour l’accès aux origines des gamètes déjà utilisés, </a:t>
            </a:r>
          </a:p>
          <a:p>
            <a:pPr>
              <a:spcBef>
                <a:spcPts val="600"/>
              </a:spcBef>
            </a:pPr>
            <a:r>
              <a:rPr lang="fr-FR" sz="1400" dirty="0">
                <a:sym typeface="Helvetica Neue"/>
              </a:rPr>
              <a:t>OU/ET le centre dans lequel ils ont effectué leur don, s’ils ont encore des gamètes conservés et souhaitent que ces gamètes soient utilisés dans le nouveau dispositif.</a:t>
            </a:r>
          </a:p>
          <a:p>
            <a:pPr>
              <a:spcBef>
                <a:spcPts val="600"/>
              </a:spcBef>
            </a:pPr>
            <a:endParaRPr lang="fr-FR" sz="1400" dirty="0">
              <a:sym typeface="Helvetica Neue"/>
            </a:endParaRPr>
          </a:p>
        </p:txBody>
      </p:sp>
      <p:sp>
        <p:nvSpPr>
          <p:cNvPr id="21" name="Google Shape;189;p15">
            <a:extLst>
              <a:ext uri="{FF2B5EF4-FFF2-40B4-BE49-F238E27FC236}">
                <a16:creationId xmlns:a16="http://schemas.microsoft.com/office/drawing/2014/main" id="{BBD9AA8C-FBE2-4E02-80AD-ED197ADDFD39}"/>
              </a:ext>
            </a:extLst>
          </p:cNvPr>
          <p:cNvSpPr txBox="1"/>
          <p:nvPr/>
        </p:nvSpPr>
        <p:spPr>
          <a:xfrm>
            <a:off x="6587999" y="2052000"/>
            <a:ext cx="4895163" cy="648000"/>
          </a:xfrm>
          <a:prstGeom prst="rect">
            <a:avLst/>
          </a:prstGeom>
          <a:solidFill>
            <a:schemeClr val="accent5"/>
          </a:solidFill>
          <a:ln w="19050">
            <a:solidFill>
              <a:schemeClr val="accent5"/>
            </a:solidFill>
          </a:ln>
        </p:spPr>
        <p:txBody>
          <a:bodyPr vert="horz" wrap="square" lIns="144000" tIns="45720" rIns="91440" bIns="45720" rtlCol="0" anchor="ctr">
            <a:noAutofit/>
          </a:bodyPr>
          <a:lstStyle>
            <a:defPPr>
              <a:defRPr lang="fr-FR"/>
            </a:defPPr>
            <a:lvl1pPr marL="216000" indent="-216000">
              <a:lnSpc>
                <a:spcPct val="90000"/>
              </a:lnSpc>
              <a:spcBef>
                <a:spcPts val="1200"/>
              </a:spcBef>
              <a:buClr>
                <a:schemeClr val="accent2"/>
              </a:buClr>
              <a:buFont typeface="Arial" panose="020B0604020202020204" pitchFamily="34" charset="0"/>
              <a:buChar char="●"/>
              <a:defRPr sz="1600"/>
            </a:lvl1pPr>
            <a:lvl2pPr marL="432000" indent="-180000">
              <a:lnSpc>
                <a:spcPct val="90000"/>
              </a:lnSpc>
              <a:spcBef>
                <a:spcPts val="600"/>
              </a:spcBef>
              <a:buClr>
                <a:schemeClr val="accent3"/>
              </a:buClr>
              <a:buFont typeface="Calibri" panose="020F0502020204030204" pitchFamily="34" charset="0"/>
              <a:buChar char="‒"/>
              <a:defRPr sz="1400"/>
            </a:lvl2pPr>
            <a:lvl3pPr marL="684000" indent="-180000">
              <a:lnSpc>
                <a:spcPct val="90000"/>
              </a:lnSpc>
              <a:spcBef>
                <a:spcPts val="400"/>
              </a:spcBef>
              <a:buClr>
                <a:schemeClr val="accent3"/>
              </a:buClr>
              <a:buFont typeface="Calibri" panose="020F0502020204030204" pitchFamily="34" charset="0"/>
              <a:buChar char="‒"/>
              <a:defRPr sz="1200"/>
            </a:lvl3pPr>
            <a:lvl4pPr marL="936000" indent="-180000">
              <a:lnSpc>
                <a:spcPct val="90000"/>
              </a:lnSpc>
              <a:spcBef>
                <a:spcPts val="200"/>
              </a:spcBef>
              <a:buClr>
                <a:schemeClr val="accent3"/>
              </a:buClr>
              <a:buFont typeface="Calibri" panose="020F0502020204030204" pitchFamily="34" charset="0"/>
              <a:buChar char="‒"/>
              <a:defRPr sz="1100"/>
            </a:lvl4pPr>
            <a:lvl5pPr marL="1188000" indent="-180000">
              <a:lnSpc>
                <a:spcPct val="90000"/>
              </a:lnSpc>
              <a:spcBef>
                <a:spcPts val="200"/>
              </a:spcBef>
              <a:buClr>
                <a:schemeClr val="accent3"/>
              </a:buClr>
              <a:buFont typeface="Calibri" panose="020F0502020204030204" pitchFamily="34" charset="0"/>
              <a:buChar char="‒"/>
              <a:defRPr sz="1050"/>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nSpc>
                <a:spcPct val="100000"/>
              </a:lnSpc>
              <a:spcBef>
                <a:spcPts val="0"/>
              </a:spcBef>
              <a:buNone/>
            </a:pPr>
            <a:r>
              <a:rPr lang="fr-FR" sz="1400" b="1" dirty="0">
                <a:solidFill>
                  <a:schemeClr val="bg1"/>
                </a:solidFill>
                <a:sym typeface="Helvetica Neue"/>
              </a:rPr>
              <a:t>S’ILS </a:t>
            </a:r>
            <a:r>
              <a:rPr lang="fr-FR" sz="1400" b="1" dirty="0">
                <a:solidFill>
                  <a:schemeClr val="accent3"/>
                </a:solidFill>
                <a:sym typeface="Helvetica Neue"/>
              </a:rPr>
              <a:t>SOUHAITENT </a:t>
            </a:r>
            <a:r>
              <a:rPr lang="fr-FR" sz="1400" b="1" dirty="0">
                <a:solidFill>
                  <a:schemeClr val="bg1"/>
                </a:solidFill>
                <a:sym typeface="Helvetica Neue"/>
              </a:rPr>
              <a:t>DONNER ACCÈS </a:t>
            </a:r>
          </a:p>
          <a:p>
            <a:pPr marL="0" indent="0">
              <a:lnSpc>
                <a:spcPct val="100000"/>
              </a:lnSpc>
              <a:spcBef>
                <a:spcPts val="0"/>
              </a:spcBef>
              <a:buNone/>
            </a:pPr>
            <a:r>
              <a:rPr lang="fr-FR" sz="1400" b="1" dirty="0">
                <a:solidFill>
                  <a:schemeClr val="accent3"/>
                </a:solidFill>
                <a:sym typeface="Helvetica Neue"/>
              </a:rPr>
              <a:t>à leurs données non identifiantes et à leur identité</a:t>
            </a:r>
          </a:p>
        </p:txBody>
      </p:sp>
      <p:grpSp>
        <p:nvGrpSpPr>
          <p:cNvPr id="6" name="Groupe 5">
            <a:extLst>
              <a:ext uri="{FF2B5EF4-FFF2-40B4-BE49-F238E27FC236}">
                <a16:creationId xmlns:a16="http://schemas.microsoft.com/office/drawing/2014/main" id="{A173CA1E-95D7-4873-AF14-546BE1E93326}"/>
              </a:ext>
            </a:extLst>
          </p:cNvPr>
          <p:cNvGrpSpPr/>
          <p:nvPr/>
        </p:nvGrpSpPr>
        <p:grpSpPr>
          <a:xfrm>
            <a:off x="9283871" y="656887"/>
            <a:ext cx="783695" cy="783056"/>
            <a:chOff x="9401802" y="692944"/>
            <a:chExt cx="783695" cy="783056"/>
          </a:xfrm>
        </p:grpSpPr>
        <p:sp>
          <p:nvSpPr>
            <p:cNvPr id="23" name="Forme libre : forme 22">
              <a:extLst>
                <a:ext uri="{FF2B5EF4-FFF2-40B4-BE49-F238E27FC236}">
                  <a16:creationId xmlns:a16="http://schemas.microsoft.com/office/drawing/2014/main" id="{D1997AF7-51C6-4185-8096-BA33A64353D6}"/>
                </a:ext>
              </a:extLst>
            </p:cNvPr>
            <p:cNvSpPr/>
            <p:nvPr/>
          </p:nvSpPr>
          <p:spPr>
            <a:xfrm rot="9013134" flipV="1">
              <a:off x="9927819" y="697408"/>
              <a:ext cx="154118" cy="331635"/>
            </a:xfrm>
            <a:custGeom>
              <a:avLst/>
              <a:gdLst>
                <a:gd name="connsiteX0" fmla="*/ 257127 w 439737"/>
                <a:gd name="connsiteY0" fmla="*/ 80 h 946234"/>
                <a:gd name="connsiteX1" fmla="*/ 191 w 439737"/>
                <a:gd name="connsiteY1" fmla="*/ 944602 h 946234"/>
                <a:gd name="connsiteX2" fmla="*/ 257127 w 439737"/>
                <a:gd name="connsiteY2" fmla="*/ 841335 h 946234"/>
                <a:gd name="connsiteX3" fmla="*/ 439928 w 439737"/>
                <a:gd name="connsiteY3" fmla="*/ 192088 h 946234"/>
                <a:gd name="connsiteX4" fmla="*/ 257127 w 439737"/>
                <a:gd name="connsiteY4" fmla="*/ 80 h 946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737" h="946234">
                  <a:moveTo>
                    <a:pt x="257127" y="80"/>
                  </a:moveTo>
                  <a:cubicBezTo>
                    <a:pt x="244507" y="-396"/>
                    <a:pt x="191" y="944602"/>
                    <a:pt x="191" y="944602"/>
                  </a:cubicBezTo>
                  <a:cubicBezTo>
                    <a:pt x="191" y="944602"/>
                    <a:pt x="222639" y="968058"/>
                    <a:pt x="257127" y="841335"/>
                  </a:cubicBezTo>
                  <a:cubicBezTo>
                    <a:pt x="291616" y="714613"/>
                    <a:pt x="439928" y="192088"/>
                    <a:pt x="439928" y="192088"/>
                  </a:cubicBezTo>
                  <a:cubicBezTo>
                    <a:pt x="439928" y="192088"/>
                    <a:pt x="376507" y="4684"/>
                    <a:pt x="257127" y="80"/>
                  </a:cubicBezTo>
                </a:path>
              </a:pathLst>
            </a:custGeom>
            <a:solidFill>
              <a:srgbClr val="562583"/>
            </a:solidFill>
            <a:ln w="39687" cap="rnd">
              <a:noFill/>
              <a:prstDash val="solid"/>
              <a:miter/>
            </a:ln>
          </p:spPr>
          <p:txBody>
            <a:bodyPr rtlCol="0" anchor="ctr"/>
            <a:lstStyle/>
            <a:p>
              <a:endParaRPr lang="fr-FR"/>
            </a:p>
          </p:txBody>
        </p:sp>
        <p:sp>
          <p:nvSpPr>
            <p:cNvPr id="24" name="Forme libre : forme 23">
              <a:extLst>
                <a:ext uri="{FF2B5EF4-FFF2-40B4-BE49-F238E27FC236}">
                  <a16:creationId xmlns:a16="http://schemas.microsoft.com/office/drawing/2014/main" id="{B7EB7836-20F1-4DD0-A7B5-2E2E943ED692}"/>
                </a:ext>
              </a:extLst>
            </p:cNvPr>
            <p:cNvSpPr/>
            <p:nvPr/>
          </p:nvSpPr>
          <p:spPr>
            <a:xfrm rot="2687042" flipV="1">
              <a:off x="9650802" y="1022480"/>
              <a:ext cx="341329" cy="77116"/>
            </a:xfrm>
            <a:custGeom>
              <a:avLst/>
              <a:gdLst>
                <a:gd name="connsiteX0" fmla="*/ 84671 w 973895"/>
                <a:gd name="connsiteY0" fmla="*/ 220169 h 220031"/>
                <a:gd name="connsiteX1" fmla="*/ 881476 w 973895"/>
                <a:gd name="connsiteY1" fmla="*/ 220169 h 220031"/>
                <a:gd name="connsiteX2" fmla="*/ 961288 w 973895"/>
                <a:gd name="connsiteY2" fmla="*/ 2007 h 220031"/>
                <a:gd name="connsiteX3" fmla="*/ 335 w 973895"/>
                <a:gd name="connsiteY3" fmla="*/ 5618 h 220031"/>
                <a:gd name="connsiteX4" fmla="*/ 84671 w 973895"/>
                <a:gd name="connsiteY4" fmla="*/ 220169 h 2200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95" h="220031">
                  <a:moveTo>
                    <a:pt x="84671" y="220169"/>
                  </a:moveTo>
                  <a:lnTo>
                    <a:pt x="881476" y="220169"/>
                  </a:lnTo>
                  <a:cubicBezTo>
                    <a:pt x="881476" y="220169"/>
                    <a:pt x="1015025" y="7801"/>
                    <a:pt x="961288" y="2007"/>
                  </a:cubicBezTo>
                  <a:cubicBezTo>
                    <a:pt x="907551" y="-3748"/>
                    <a:pt x="335" y="5618"/>
                    <a:pt x="335" y="5618"/>
                  </a:cubicBezTo>
                  <a:cubicBezTo>
                    <a:pt x="335" y="5618"/>
                    <a:pt x="-8039" y="169766"/>
                    <a:pt x="84671" y="220169"/>
                  </a:cubicBezTo>
                </a:path>
              </a:pathLst>
            </a:custGeom>
            <a:solidFill>
              <a:srgbClr val="F2C6A6"/>
            </a:solidFill>
            <a:ln w="39687" cap="rnd">
              <a:noFill/>
              <a:prstDash val="solid"/>
              <a:miter/>
            </a:ln>
          </p:spPr>
          <p:txBody>
            <a:bodyPr rtlCol="0" anchor="ctr"/>
            <a:lstStyle/>
            <a:p>
              <a:endParaRPr lang="fr-FR"/>
            </a:p>
          </p:txBody>
        </p:sp>
        <p:sp>
          <p:nvSpPr>
            <p:cNvPr id="25" name="Forme libre : forme 24">
              <a:extLst>
                <a:ext uri="{FF2B5EF4-FFF2-40B4-BE49-F238E27FC236}">
                  <a16:creationId xmlns:a16="http://schemas.microsoft.com/office/drawing/2014/main" id="{79DE29D6-613A-4887-AFB1-FD18A986A95F}"/>
                </a:ext>
              </a:extLst>
            </p:cNvPr>
            <p:cNvSpPr/>
            <p:nvPr/>
          </p:nvSpPr>
          <p:spPr>
            <a:xfrm rot="7243766" flipV="1">
              <a:off x="9500535" y="1132867"/>
              <a:ext cx="145739" cy="330753"/>
            </a:xfrm>
            <a:custGeom>
              <a:avLst/>
              <a:gdLst>
                <a:gd name="connsiteX0" fmla="*/ 179036 w 415830"/>
                <a:gd name="connsiteY0" fmla="*/ 206 h 943718"/>
                <a:gd name="connsiteX1" fmla="*/ 85 w 415830"/>
                <a:gd name="connsiteY1" fmla="*/ 144272 h 943718"/>
                <a:gd name="connsiteX2" fmla="*/ 179036 w 415830"/>
                <a:gd name="connsiteY2" fmla="*/ 884006 h 943718"/>
                <a:gd name="connsiteX3" fmla="*/ 415891 w 415830"/>
                <a:gd name="connsiteY3" fmla="*/ 931552 h 943718"/>
                <a:gd name="connsiteX4" fmla="*/ 179036 w 415830"/>
                <a:gd name="connsiteY4" fmla="*/ 206 h 943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830" h="943718">
                  <a:moveTo>
                    <a:pt x="179036" y="206"/>
                  </a:moveTo>
                  <a:cubicBezTo>
                    <a:pt x="179036" y="206"/>
                    <a:pt x="-2376" y="74065"/>
                    <a:pt x="85" y="144272"/>
                  </a:cubicBezTo>
                  <a:cubicBezTo>
                    <a:pt x="2585" y="214439"/>
                    <a:pt x="179036" y="884006"/>
                    <a:pt x="179036" y="884006"/>
                  </a:cubicBezTo>
                  <a:cubicBezTo>
                    <a:pt x="179036" y="884006"/>
                    <a:pt x="359614" y="976637"/>
                    <a:pt x="415891" y="931552"/>
                  </a:cubicBezTo>
                  <a:lnTo>
                    <a:pt x="179036" y="206"/>
                  </a:lnTo>
                  <a:close/>
                </a:path>
              </a:pathLst>
            </a:custGeom>
            <a:solidFill>
              <a:srgbClr val="562583"/>
            </a:solidFill>
            <a:ln w="39687" cap="rnd">
              <a:noFill/>
              <a:prstDash val="solid"/>
              <a:miter/>
            </a:ln>
          </p:spPr>
          <p:txBody>
            <a:bodyPr rtlCol="0" anchor="ctr"/>
            <a:lstStyle/>
            <a:p>
              <a:endParaRPr lang="fr-FR"/>
            </a:p>
          </p:txBody>
        </p:sp>
        <p:sp>
          <p:nvSpPr>
            <p:cNvPr id="26" name="Forme libre : forme 25">
              <a:extLst>
                <a:ext uri="{FF2B5EF4-FFF2-40B4-BE49-F238E27FC236}">
                  <a16:creationId xmlns:a16="http://schemas.microsoft.com/office/drawing/2014/main" id="{1FB995AB-2FF5-4B54-9F75-36B4F934424D}"/>
                </a:ext>
              </a:extLst>
            </p:cNvPr>
            <p:cNvSpPr/>
            <p:nvPr/>
          </p:nvSpPr>
          <p:spPr>
            <a:xfrm>
              <a:off x="9401802" y="692944"/>
              <a:ext cx="783695" cy="783056"/>
            </a:xfrm>
            <a:custGeom>
              <a:avLst/>
              <a:gdLst>
                <a:gd name="connsiteX0" fmla="*/ 1614835 w 2236074"/>
                <a:gd name="connsiteY0" fmla="*/ 163 h 2234249"/>
                <a:gd name="connsiteX1" fmla="*/ 1382425 w 2236074"/>
                <a:gd name="connsiteY1" fmla="*/ 349057 h 2234249"/>
                <a:gd name="connsiteX2" fmla="*/ 1544033 w 2236074"/>
                <a:gd name="connsiteY2" fmla="*/ 1196068 h 2234249"/>
                <a:gd name="connsiteX3" fmla="*/ 1195536 w 2236074"/>
                <a:gd name="connsiteY3" fmla="*/ 1544524 h 2234249"/>
                <a:gd name="connsiteX4" fmla="*/ 348525 w 2236074"/>
                <a:gd name="connsiteY4" fmla="*/ 1382917 h 2234249"/>
                <a:gd name="connsiteX5" fmla="*/ 148 w 2236074"/>
                <a:gd name="connsiteY5" fmla="*/ 1613025 h 2234249"/>
                <a:gd name="connsiteX6" fmla="*/ 621536 w 2236074"/>
                <a:gd name="connsiteY6" fmla="*/ 2234413 h 2234249"/>
                <a:gd name="connsiteX7" fmla="*/ 853946 w 2236074"/>
                <a:gd name="connsiteY7" fmla="*/ 1885559 h 2234249"/>
                <a:gd name="connsiteX8" fmla="*/ 692338 w 2236074"/>
                <a:gd name="connsiteY8" fmla="*/ 1038508 h 2234249"/>
                <a:gd name="connsiteX9" fmla="*/ 1040795 w 2236074"/>
                <a:gd name="connsiteY9" fmla="*/ 690052 h 2234249"/>
                <a:gd name="connsiteX10" fmla="*/ 1887846 w 2236074"/>
                <a:gd name="connsiteY10" fmla="*/ 851660 h 2234249"/>
                <a:gd name="connsiteX11" fmla="*/ 2236223 w 2236074"/>
                <a:gd name="connsiteY11" fmla="*/ 621551 h 2234249"/>
                <a:gd name="connsiteX12" fmla="*/ 1453585 w 2236074"/>
                <a:gd name="connsiteY12" fmla="*/ 93667 h 2234249"/>
                <a:gd name="connsiteX13" fmla="*/ 2141687 w 2236074"/>
                <a:gd name="connsiteY13" fmla="*/ 781770 h 2234249"/>
                <a:gd name="connsiteX14" fmla="*/ 1379131 w 2236074"/>
                <a:gd name="connsiteY14" fmla="*/ 326871 h 2234249"/>
                <a:gd name="connsiteX15" fmla="*/ 1908047 w 2236074"/>
                <a:gd name="connsiteY15" fmla="*/ 855747 h 2234249"/>
                <a:gd name="connsiteX16" fmla="*/ 94565 w 2236074"/>
                <a:gd name="connsiteY16" fmla="*/ 1452727 h 2234249"/>
                <a:gd name="connsiteX17" fmla="*/ 782667 w 2236074"/>
                <a:gd name="connsiteY17" fmla="*/ 2140790 h 2234249"/>
                <a:gd name="connsiteX18" fmla="*/ 327729 w 2236074"/>
                <a:gd name="connsiteY18" fmla="*/ 1378234 h 2234249"/>
                <a:gd name="connsiteX19" fmla="*/ 856645 w 2236074"/>
                <a:gd name="connsiteY19" fmla="*/ 1907149 h 2234249"/>
                <a:gd name="connsiteX20" fmla="*/ 993567 w 2236074"/>
                <a:gd name="connsiteY20" fmla="*/ 685051 h 2234249"/>
                <a:gd name="connsiteX21" fmla="*/ 1550581 w 2236074"/>
                <a:gd name="connsiteY21" fmla="*/ 1242066 h 2234249"/>
                <a:gd name="connsiteX22" fmla="*/ 773182 w 2236074"/>
                <a:gd name="connsiteY22" fmla="*/ 772324 h 2234249"/>
                <a:gd name="connsiteX23" fmla="*/ 1461840 w 2236074"/>
                <a:gd name="connsiteY23" fmla="*/ 1460942 h 2234249"/>
                <a:gd name="connsiteX24" fmla="*/ 687338 w 2236074"/>
                <a:gd name="connsiteY24" fmla="*/ 994098 h 2234249"/>
                <a:gd name="connsiteX25" fmla="*/ 1242963 w 2236074"/>
                <a:gd name="connsiteY25" fmla="*/ 1549684 h 2234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236074" h="2234249">
                  <a:moveTo>
                    <a:pt x="1614835" y="163"/>
                  </a:moveTo>
                  <a:cubicBezTo>
                    <a:pt x="1462118" y="31953"/>
                    <a:pt x="1350596" y="182290"/>
                    <a:pt x="1382425" y="349057"/>
                  </a:cubicBezTo>
                  <a:lnTo>
                    <a:pt x="1544033" y="1196068"/>
                  </a:lnTo>
                  <a:cubicBezTo>
                    <a:pt x="1583442" y="1402681"/>
                    <a:pt x="1402150" y="1583934"/>
                    <a:pt x="1195536" y="1544524"/>
                  </a:cubicBezTo>
                  <a:lnTo>
                    <a:pt x="348525" y="1382917"/>
                  </a:lnTo>
                  <a:cubicBezTo>
                    <a:pt x="182591" y="1351286"/>
                    <a:pt x="32969" y="1461498"/>
                    <a:pt x="148" y="1613025"/>
                  </a:cubicBezTo>
                  <a:moveTo>
                    <a:pt x="621536" y="2234413"/>
                  </a:moveTo>
                  <a:cubicBezTo>
                    <a:pt x="774253" y="2202623"/>
                    <a:pt x="885775" y="2052326"/>
                    <a:pt x="853946" y="1885559"/>
                  </a:cubicBezTo>
                  <a:lnTo>
                    <a:pt x="692338" y="1038508"/>
                  </a:lnTo>
                  <a:cubicBezTo>
                    <a:pt x="652928" y="831935"/>
                    <a:pt x="834221" y="650642"/>
                    <a:pt x="1040795" y="690052"/>
                  </a:cubicBezTo>
                  <a:lnTo>
                    <a:pt x="1887846" y="851660"/>
                  </a:lnTo>
                  <a:cubicBezTo>
                    <a:pt x="2053740" y="883330"/>
                    <a:pt x="2203401" y="773078"/>
                    <a:pt x="2236223" y="621551"/>
                  </a:cubicBezTo>
                  <a:moveTo>
                    <a:pt x="1453585" y="93667"/>
                  </a:moveTo>
                  <a:lnTo>
                    <a:pt x="2141687" y="781770"/>
                  </a:lnTo>
                  <a:moveTo>
                    <a:pt x="1379131" y="326871"/>
                  </a:moveTo>
                  <a:lnTo>
                    <a:pt x="1908047" y="855747"/>
                  </a:lnTo>
                  <a:moveTo>
                    <a:pt x="94565" y="1452727"/>
                  </a:moveTo>
                  <a:lnTo>
                    <a:pt x="782667" y="2140790"/>
                  </a:lnTo>
                  <a:moveTo>
                    <a:pt x="327729" y="1378234"/>
                  </a:moveTo>
                  <a:lnTo>
                    <a:pt x="856645" y="1907149"/>
                  </a:lnTo>
                  <a:moveTo>
                    <a:pt x="993567" y="685051"/>
                  </a:moveTo>
                  <a:lnTo>
                    <a:pt x="1550581" y="1242066"/>
                  </a:lnTo>
                  <a:moveTo>
                    <a:pt x="773182" y="772324"/>
                  </a:moveTo>
                  <a:lnTo>
                    <a:pt x="1461840" y="1460942"/>
                  </a:lnTo>
                  <a:moveTo>
                    <a:pt x="687338" y="994098"/>
                  </a:moveTo>
                  <a:lnTo>
                    <a:pt x="1242963" y="1549684"/>
                  </a:lnTo>
                </a:path>
              </a:pathLst>
            </a:custGeom>
            <a:noFill/>
            <a:ln w="19050" cap="rnd">
              <a:solidFill>
                <a:schemeClr val="accent5"/>
              </a:solidFill>
              <a:prstDash val="solid"/>
              <a:miter/>
            </a:ln>
          </p:spPr>
          <p:txBody>
            <a:bodyPr rtlCol="0" anchor="ctr"/>
            <a:lstStyle/>
            <a:p>
              <a:endParaRPr lang="fr-FR"/>
            </a:p>
          </p:txBody>
        </p:sp>
      </p:grpSp>
      <p:grpSp>
        <p:nvGrpSpPr>
          <p:cNvPr id="58" name="Groupe 57">
            <a:extLst>
              <a:ext uri="{FF2B5EF4-FFF2-40B4-BE49-F238E27FC236}">
                <a16:creationId xmlns:a16="http://schemas.microsoft.com/office/drawing/2014/main" id="{04BD4466-041E-43E4-988E-63006E8AC4CE}"/>
              </a:ext>
            </a:extLst>
          </p:cNvPr>
          <p:cNvGrpSpPr/>
          <p:nvPr/>
        </p:nvGrpSpPr>
        <p:grpSpPr>
          <a:xfrm rot="21110864">
            <a:off x="8212742" y="403764"/>
            <a:ext cx="765739" cy="1102696"/>
            <a:chOff x="4654130" y="1905011"/>
            <a:chExt cx="2266307" cy="3263574"/>
          </a:xfrm>
        </p:grpSpPr>
        <p:sp>
          <p:nvSpPr>
            <p:cNvPr id="59" name="Forme libre : forme 58">
              <a:extLst>
                <a:ext uri="{FF2B5EF4-FFF2-40B4-BE49-F238E27FC236}">
                  <a16:creationId xmlns:a16="http://schemas.microsoft.com/office/drawing/2014/main" id="{13C2328B-EEFE-4801-9037-6C3264E89B4B}"/>
                </a:ext>
              </a:extLst>
            </p:cNvPr>
            <p:cNvSpPr/>
            <p:nvPr/>
          </p:nvSpPr>
          <p:spPr>
            <a:xfrm>
              <a:off x="5272160" y="1942684"/>
              <a:ext cx="1030273" cy="509366"/>
            </a:xfrm>
            <a:custGeom>
              <a:avLst/>
              <a:gdLst>
                <a:gd name="connsiteX0" fmla="*/ 1030757 w 1030273"/>
                <a:gd name="connsiteY0" fmla="*/ 316195 h 509366"/>
                <a:gd name="connsiteX1" fmla="*/ 915652 w 1030273"/>
                <a:gd name="connsiteY1" fmla="*/ 201090 h 509366"/>
                <a:gd name="connsiteX2" fmla="*/ 733508 w 1030273"/>
                <a:gd name="connsiteY2" fmla="*/ 201090 h 509366"/>
                <a:gd name="connsiteX3" fmla="*/ 714389 w 1030273"/>
                <a:gd name="connsiteY3" fmla="*/ 183780 h 509366"/>
                <a:gd name="connsiteX4" fmla="*/ 515522 w 1030273"/>
                <a:gd name="connsiteY4" fmla="*/ 121 h 509366"/>
                <a:gd name="connsiteX5" fmla="*/ 316656 w 1030273"/>
                <a:gd name="connsiteY5" fmla="*/ 183780 h 509366"/>
                <a:gd name="connsiteX6" fmla="*/ 297879 w 1030273"/>
                <a:gd name="connsiteY6" fmla="*/ 201090 h 509366"/>
                <a:gd name="connsiteX7" fmla="*/ 115540 w 1030273"/>
                <a:gd name="connsiteY7" fmla="*/ 201090 h 509366"/>
                <a:gd name="connsiteX8" fmla="*/ 483 w 1030273"/>
                <a:gd name="connsiteY8" fmla="*/ 316195 h 509366"/>
                <a:gd name="connsiteX9" fmla="*/ 483 w 1030273"/>
                <a:gd name="connsiteY9" fmla="*/ 509487 h 509366"/>
                <a:gd name="connsiteX10" fmla="*/ 1030757 w 1030273"/>
                <a:gd name="connsiteY10" fmla="*/ 509487 h 509366"/>
                <a:gd name="connsiteX11" fmla="*/ 1030757 w 1030273"/>
                <a:gd name="connsiteY11" fmla="*/ 316195 h 509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0273" h="509366">
                  <a:moveTo>
                    <a:pt x="1030757" y="316195"/>
                  </a:moveTo>
                  <a:cubicBezTo>
                    <a:pt x="1030757" y="252775"/>
                    <a:pt x="979072" y="201090"/>
                    <a:pt x="915652" y="201090"/>
                  </a:cubicBezTo>
                  <a:lnTo>
                    <a:pt x="733508" y="201090"/>
                  </a:lnTo>
                  <a:cubicBezTo>
                    <a:pt x="723679" y="201090"/>
                    <a:pt x="715220" y="193560"/>
                    <a:pt x="714389" y="183780"/>
                  </a:cubicBezTo>
                  <a:cubicBezTo>
                    <a:pt x="706174" y="80802"/>
                    <a:pt x="618843" y="121"/>
                    <a:pt x="515522" y="121"/>
                  </a:cubicBezTo>
                  <a:cubicBezTo>
                    <a:pt x="412250" y="121"/>
                    <a:pt x="324870" y="80802"/>
                    <a:pt x="316656" y="183780"/>
                  </a:cubicBezTo>
                  <a:cubicBezTo>
                    <a:pt x="315873" y="193560"/>
                    <a:pt x="307707" y="201090"/>
                    <a:pt x="297879" y="201090"/>
                  </a:cubicBezTo>
                  <a:lnTo>
                    <a:pt x="115540" y="201090"/>
                  </a:lnTo>
                  <a:cubicBezTo>
                    <a:pt x="52070" y="201090"/>
                    <a:pt x="483" y="252775"/>
                    <a:pt x="483" y="316195"/>
                  </a:cubicBezTo>
                  <a:lnTo>
                    <a:pt x="483" y="509487"/>
                  </a:lnTo>
                  <a:lnTo>
                    <a:pt x="1030757" y="509487"/>
                  </a:lnTo>
                  <a:lnTo>
                    <a:pt x="1030757" y="316195"/>
                  </a:lnTo>
                  <a:close/>
                </a:path>
              </a:pathLst>
            </a:custGeom>
            <a:solidFill>
              <a:srgbClr val="5C108C"/>
            </a:solidFill>
            <a:ln w="48889" cap="flat">
              <a:noFill/>
              <a:prstDash val="solid"/>
              <a:round/>
            </a:ln>
          </p:spPr>
          <p:txBody>
            <a:bodyPr rtlCol="0" anchor="ctr"/>
            <a:lstStyle/>
            <a:p>
              <a:endParaRPr lang="fr-FR"/>
            </a:p>
          </p:txBody>
        </p:sp>
        <p:sp>
          <p:nvSpPr>
            <p:cNvPr id="60" name="Forme libre : forme 59">
              <a:extLst>
                <a:ext uri="{FF2B5EF4-FFF2-40B4-BE49-F238E27FC236}">
                  <a16:creationId xmlns:a16="http://schemas.microsoft.com/office/drawing/2014/main" id="{9560CA00-749B-4A9F-BCA8-3D7A6D3EF8E7}"/>
                </a:ext>
              </a:extLst>
            </p:cNvPr>
            <p:cNvSpPr/>
            <p:nvPr/>
          </p:nvSpPr>
          <p:spPr>
            <a:xfrm>
              <a:off x="4654130" y="1905011"/>
              <a:ext cx="2266307" cy="3263574"/>
            </a:xfrm>
            <a:custGeom>
              <a:avLst/>
              <a:gdLst>
                <a:gd name="connsiteX0" fmla="*/ 38151 w 2266307"/>
                <a:gd name="connsiteY0" fmla="*/ 312039 h 3263574"/>
                <a:gd name="connsiteX1" fmla="*/ 587516 w 2266307"/>
                <a:gd name="connsiteY1" fmla="*/ 312039 h 3263574"/>
                <a:gd name="connsiteX2" fmla="*/ 580817 w 2266307"/>
                <a:gd name="connsiteY2" fmla="*/ 354482 h 3263574"/>
                <a:gd name="connsiteX3" fmla="*/ 580817 w 2266307"/>
                <a:gd name="connsiteY3" fmla="*/ 566600 h 3263574"/>
                <a:gd name="connsiteX4" fmla="*/ 599593 w 2266307"/>
                <a:gd name="connsiteY4" fmla="*/ 585426 h 3263574"/>
                <a:gd name="connsiteX5" fmla="*/ 1667567 w 2266307"/>
                <a:gd name="connsiteY5" fmla="*/ 585426 h 3263574"/>
                <a:gd name="connsiteX6" fmla="*/ 1686441 w 2266307"/>
                <a:gd name="connsiteY6" fmla="*/ 566600 h 3263574"/>
                <a:gd name="connsiteX7" fmla="*/ 1686441 w 2266307"/>
                <a:gd name="connsiteY7" fmla="*/ 354482 h 3263574"/>
                <a:gd name="connsiteX8" fmla="*/ 1679693 w 2266307"/>
                <a:gd name="connsiteY8" fmla="*/ 312039 h 3263574"/>
                <a:gd name="connsiteX9" fmla="*/ 2229107 w 2266307"/>
                <a:gd name="connsiteY9" fmla="*/ 312039 h 3263574"/>
                <a:gd name="connsiteX10" fmla="*/ 2229107 w 2266307"/>
                <a:gd name="connsiteY10" fmla="*/ 3226583 h 3263574"/>
                <a:gd name="connsiteX11" fmla="*/ 38151 w 2266307"/>
                <a:gd name="connsiteY11" fmla="*/ 3226583 h 3263574"/>
                <a:gd name="connsiteX12" fmla="*/ 38151 w 2266307"/>
                <a:gd name="connsiteY12" fmla="*/ 312039 h 3263574"/>
                <a:gd name="connsiteX13" fmla="*/ 618468 w 2266307"/>
                <a:gd name="connsiteY13" fmla="*/ 354482 h 3263574"/>
                <a:gd name="connsiteX14" fmla="*/ 733573 w 2266307"/>
                <a:gd name="connsiteY14" fmla="*/ 239377 h 3263574"/>
                <a:gd name="connsiteX15" fmla="*/ 915863 w 2266307"/>
                <a:gd name="connsiteY15" fmla="*/ 239377 h 3263574"/>
                <a:gd name="connsiteX16" fmla="*/ 934689 w 2266307"/>
                <a:gd name="connsiteY16" fmla="*/ 222068 h 3263574"/>
                <a:gd name="connsiteX17" fmla="*/ 1133507 w 2266307"/>
                <a:gd name="connsiteY17" fmla="*/ 38359 h 3263574"/>
                <a:gd name="connsiteX18" fmla="*/ 1332422 w 2266307"/>
                <a:gd name="connsiteY18" fmla="*/ 222068 h 3263574"/>
                <a:gd name="connsiteX19" fmla="*/ 1351492 w 2266307"/>
                <a:gd name="connsiteY19" fmla="*/ 239377 h 3263574"/>
                <a:gd name="connsiteX20" fmla="*/ 1533685 w 2266307"/>
                <a:gd name="connsiteY20" fmla="*/ 239377 h 3263574"/>
                <a:gd name="connsiteX21" fmla="*/ 1648741 w 2266307"/>
                <a:gd name="connsiteY21" fmla="*/ 354482 h 3263574"/>
                <a:gd name="connsiteX22" fmla="*/ 1648741 w 2266307"/>
                <a:gd name="connsiteY22" fmla="*/ 547726 h 3263574"/>
                <a:gd name="connsiteX23" fmla="*/ 618468 w 2266307"/>
                <a:gd name="connsiteY23" fmla="*/ 547726 h 3263574"/>
                <a:gd name="connsiteX24" fmla="*/ 618468 w 2266307"/>
                <a:gd name="connsiteY24" fmla="*/ 354482 h 3263574"/>
                <a:gd name="connsiteX25" fmla="*/ 19276 w 2266307"/>
                <a:gd name="connsiteY25" fmla="*/ 3264283 h 3263574"/>
                <a:gd name="connsiteX26" fmla="*/ 2247884 w 2266307"/>
                <a:gd name="connsiteY26" fmla="*/ 3264283 h 3263574"/>
                <a:gd name="connsiteX27" fmla="*/ 2266758 w 2266307"/>
                <a:gd name="connsiteY27" fmla="*/ 3245408 h 3263574"/>
                <a:gd name="connsiteX28" fmla="*/ 2266758 w 2266307"/>
                <a:gd name="connsiteY28" fmla="*/ 293214 h 3263574"/>
                <a:gd name="connsiteX29" fmla="*/ 2247884 w 2266307"/>
                <a:gd name="connsiteY29" fmla="*/ 274339 h 3263574"/>
                <a:gd name="connsiteX30" fmla="*/ 1663117 w 2266307"/>
                <a:gd name="connsiteY30" fmla="*/ 274339 h 3263574"/>
                <a:gd name="connsiteX31" fmla="*/ 1533685 w 2266307"/>
                <a:gd name="connsiteY31" fmla="*/ 201726 h 3263574"/>
                <a:gd name="connsiteX32" fmla="*/ 1367922 w 2266307"/>
                <a:gd name="connsiteY32" fmla="*/ 201726 h 3263574"/>
                <a:gd name="connsiteX33" fmla="*/ 1133507 w 2266307"/>
                <a:gd name="connsiteY33" fmla="*/ 708 h 3263574"/>
                <a:gd name="connsiteX34" fmla="*/ 899140 w 2266307"/>
                <a:gd name="connsiteY34" fmla="*/ 201726 h 3263574"/>
                <a:gd name="connsiteX35" fmla="*/ 733573 w 2266307"/>
                <a:gd name="connsiteY35" fmla="*/ 201726 h 3263574"/>
                <a:gd name="connsiteX36" fmla="*/ 604043 w 2266307"/>
                <a:gd name="connsiteY36" fmla="*/ 274339 h 3263574"/>
                <a:gd name="connsiteX37" fmla="*/ 19276 w 2266307"/>
                <a:gd name="connsiteY37" fmla="*/ 274339 h 3263574"/>
                <a:gd name="connsiteX38" fmla="*/ 450 w 2266307"/>
                <a:gd name="connsiteY38" fmla="*/ 293214 h 3263574"/>
                <a:gd name="connsiteX39" fmla="*/ 450 w 2266307"/>
                <a:gd name="connsiteY39" fmla="*/ 3245408 h 3263574"/>
                <a:gd name="connsiteX40" fmla="*/ 19276 w 2266307"/>
                <a:gd name="connsiteY40" fmla="*/ 3264283 h 3263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266307" h="3263574">
                  <a:moveTo>
                    <a:pt x="38151" y="312039"/>
                  </a:moveTo>
                  <a:lnTo>
                    <a:pt x="587516" y="312039"/>
                  </a:lnTo>
                  <a:cubicBezTo>
                    <a:pt x="583555" y="325584"/>
                    <a:pt x="580817" y="339666"/>
                    <a:pt x="580817" y="354482"/>
                  </a:cubicBezTo>
                  <a:lnTo>
                    <a:pt x="580817" y="566600"/>
                  </a:lnTo>
                  <a:cubicBezTo>
                    <a:pt x="580817" y="576967"/>
                    <a:pt x="589227" y="585426"/>
                    <a:pt x="599593" y="585426"/>
                  </a:cubicBezTo>
                  <a:lnTo>
                    <a:pt x="1667567" y="585426"/>
                  </a:lnTo>
                  <a:cubicBezTo>
                    <a:pt x="1677982" y="585426"/>
                    <a:pt x="1686441" y="576967"/>
                    <a:pt x="1686441" y="566600"/>
                  </a:cubicBezTo>
                  <a:lnTo>
                    <a:pt x="1686441" y="354482"/>
                  </a:lnTo>
                  <a:cubicBezTo>
                    <a:pt x="1686441" y="339666"/>
                    <a:pt x="1683605" y="325584"/>
                    <a:pt x="1679693" y="312039"/>
                  </a:cubicBezTo>
                  <a:lnTo>
                    <a:pt x="2229107" y="312039"/>
                  </a:lnTo>
                  <a:lnTo>
                    <a:pt x="2229107" y="3226583"/>
                  </a:lnTo>
                  <a:lnTo>
                    <a:pt x="38151" y="3226583"/>
                  </a:lnTo>
                  <a:lnTo>
                    <a:pt x="38151" y="312039"/>
                  </a:lnTo>
                  <a:close/>
                  <a:moveTo>
                    <a:pt x="618468" y="354482"/>
                  </a:moveTo>
                  <a:cubicBezTo>
                    <a:pt x="618468" y="291013"/>
                    <a:pt x="670104" y="239377"/>
                    <a:pt x="733573" y="239377"/>
                  </a:cubicBezTo>
                  <a:lnTo>
                    <a:pt x="915863" y="239377"/>
                  </a:lnTo>
                  <a:cubicBezTo>
                    <a:pt x="925692" y="239377"/>
                    <a:pt x="933858" y="231847"/>
                    <a:pt x="934689" y="222068"/>
                  </a:cubicBezTo>
                  <a:cubicBezTo>
                    <a:pt x="942904" y="119040"/>
                    <a:pt x="1030235" y="38359"/>
                    <a:pt x="1133507" y="38359"/>
                  </a:cubicBezTo>
                  <a:cubicBezTo>
                    <a:pt x="1236876" y="38359"/>
                    <a:pt x="1324207" y="119040"/>
                    <a:pt x="1332422" y="222068"/>
                  </a:cubicBezTo>
                  <a:cubicBezTo>
                    <a:pt x="1333205" y="231847"/>
                    <a:pt x="1341664" y="239377"/>
                    <a:pt x="1351492" y="239377"/>
                  </a:cubicBezTo>
                  <a:lnTo>
                    <a:pt x="1533685" y="239377"/>
                  </a:lnTo>
                  <a:cubicBezTo>
                    <a:pt x="1597105" y="239377"/>
                    <a:pt x="1648741" y="291013"/>
                    <a:pt x="1648741" y="354482"/>
                  </a:cubicBezTo>
                  <a:lnTo>
                    <a:pt x="1648741" y="547726"/>
                  </a:lnTo>
                  <a:lnTo>
                    <a:pt x="618468" y="547726"/>
                  </a:lnTo>
                  <a:lnTo>
                    <a:pt x="618468" y="354482"/>
                  </a:lnTo>
                  <a:close/>
                  <a:moveTo>
                    <a:pt x="19276" y="3264283"/>
                  </a:moveTo>
                  <a:lnTo>
                    <a:pt x="2247884" y="3264283"/>
                  </a:lnTo>
                  <a:cubicBezTo>
                    <a:pt x="2258348" y="3264283"/>
                    <a:pt x="2266758" y="3255872"/>
                    <a:pt x="2266758" y="3245408"/>
                  </a:cubicBezTo>
                  <a:lnTo>
                    <a:pt x="2266758" y="293214"/>
                  </a:lnTo>
                  <a:cubicBezTo>
                    <a:pt x="2266758" y="282798"/>
                    <a:pt x="2258348" y="274339"/>
                    <a:pt x="2247884" y="274339"/>
                  </a:cubicBezTo>
                  <a:lnTo>
                    <a:pt x="1663117" y="274339"/>
                  </a:lnTo>
                  <a:cubicBezTo>
                    <a:pt x="1636223" y="230918"/>
                    <a:pt x="1588450" y="201726"/>
                    <a:pt x="1533685" y="201726"/>
                  </a:cubicBezTo>
                  <a:lnTo>
                    <a:pt x="1367922" y="201726"/>
                  </a:lnTo>
                  <a:cubicBezTo>
                    <a:pt x="1350270" y="87697"/>
                    <a:pt x="1250519" y="708"/>
                    <a:pt x="1133507" y="708"/>
                  </a:cubicBezTo>
                  <a:cubicBezTo>
                    <a:pt x="1016592" y="708"/>
                    <a:pt x="916841" y="87697"/>
                    <a:pt x="899140" y="201726"/>
                  </a:cubicBezTo>
                  <a:lnTo>
                    <a:pt x="733573" y="201726"/>
                  </a:lnTo>
                  <a:cubicBezTo>
                    <a:pt x="678807" y="201726"/>
                    <a:pt x="631034" y="230918"/>
                    <a:pt x="604043" y="274339"/>
                  </a:cubicBezTo>
                  <a:lnTo>
                    <a:pt x="19276" y="274339"/>
                  </a:lnTo>
                  <a:cubicBezTo>
                    <a:pt x="8861" y="274339"/>
                    <a:pt x="450" y="282798"/>
                    <a:pt x="450" y="293214"/>
                  </a:cubicBezTo>
                  <a:lnTo>
                    <a:pt x="450" y="3245408"/>
                  </a:lnTo>
                  <a:cubicBezTo>
                    <a:pt x="450" y="3255872"/>
                    <a:pt x="8861" y="3264283"/>
                    <a:pt x="19276" y="3264283"/>
                  </a:cubicBezTo>
                </a:path>
              </a:pathLst>
            </a:custGeom>
            <a:solidFill>
              <a:schemeClr val="accent5"/>
            </a:solidFill>
            <a:ln w="6350" cap="flat">
              <a:solidFill>
                <a:schemeClr val="accent5"/>
              </a:solidFill>
              <a:prstDash val="solid"/>
              <a:round/>
            </a:ln>
          </p:spPr>
          <p:txBody>
            <a:bodyPr rtlCol="0" anchor="ctr"/>
            <a:lstStyle/>
            <a:p>
              <a:endParaRPr lang="fr-FR"/>
            </a:p>
          </p:txBody>
        </p:sp>
        <p:sp>
          <p:nvSpPr>
            <p:cNvPr id="61" name="Forme libre : forme 60">
              <a:extLst>
                <a:ext uri="{FF2B5EF4-FFF2-40B4-BE49-F238E27FC236}">
                  <a16:creationId xmlns:a16="http://schemas.microsoft.com/office/drawing/2014/main" id="{4F4608A9-9DEB-4052-922C-9F333923FA76}"/>
                </a:ext>
              </a:extLst>
            </p:cNvPr>
            <p:cNvSpPr/>
            <p:nvPr/>
          </p:nvSpPr>
          <p:spPr>
            <a:xfrm>
              <a:off x="4951600" y="2932680"/>
              <a:ext cx="254805" cy="228009"/>
            </a:xfrm>
            <a:custGeom>
              <a:avLst/>
              <a:gdLst>
                <a:gd name="connsiteX0" fmla="*/ 254976 w 254805"/>
                <a:gd name="connsiteY0" fmla="*/ 228484 h 228009"/>
                <a:gd name="connsiteX1" fmla="*/ 204513 w 254805"/>
                <a:gd name="connsiteY1" fmla="*/ 228484 h 228009"/>
                <a:gd name="connsiteX2" fmla="*/ 127646 w 254805"/>
                <a:gd name="connsiteY2" fmla="*/ 139686 h 228009"/>
                <a:gd name="connsiteX3" fmla="*/ 50339 w 254805"/>
                <a:gd name="connsiteY3" fmla="*/ 228484 h 228009"/>
                <a:gd name="connsiteX4" fmla="*/ 170 w 254805"/>
                <a:gd name="connsiteY4" fmla="*/ 228484 h 228009"/>
                <a:gd name="connsiteX5" fmla="*/ 102219 w 254805"/>
                <a:gd name="connsiteY5" fmla="*/ 111570 h 228009"/>
                <a:gd name="connsiteX6" fmla="*/ 6575 w 254805"/>
                <a:gd name="connsiteY6" fmla="*/ 474 h 228009"/>
                <a:gd name="connsiteX7" fmla="*/ 56158 w 254805"/>
                <a:gd name="connsiteY7" fmla="*/ 474 h 228009"/>
                <a:gd name="connsiteX8" fmla="*/ 127695 w 254805"/>
                <a:gd name="connsiteY8" fmla="*/ 83600 h 228009"/>
                <a:gd name="connsiteX9" fmla="*/ 200846 w 254805"/>
                <a:gd name="connsiteY9" fmla="*/ 474 h 228009"/>
                <a:gd name="connsiteX10" fmla="*/ 250184 w 254805"/>
                <a:gd name="connsiteY10" fmla="*/ 474 h 228009"/>
                <a:gd name="connsiteX11" fmla="*/ 153708 w 254805"/>
                <a:gd name="connsiteY11" fmla="*/ 111618 h 228009"/>
                <a:gd name="connsiteX12" fmla="*/ 254976 w 254805"/>
                <a:gd name="connsiteY12" fmla="*/ 228484 h 228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805" h="228009">
                  <a:moveTo>
                    <a:pt x="254976" y="228484"/>
                  </a:moveTo>
                  <a:lnTo>
                    <a:pt x="204513" y="228484"/>
                  </a:lnTo>
                  <a:lnTo>
                    <a:pt x="127646" y="139686"/>
                  </a:lnTo>
                  <a:lnTo>
                    <a:pt x="50339" y="228484"/>
                  </a:lnTo>
                  <a:lnTo>
                    <a:pt x="170" y="228484"/>
                  </a:lnTo>
                  <a:lnTo>
                    <a:pt x="102219" y="111570"/>
                  </a:lnTo>
                  <a:lnTo>
                    <a:pt x="6575" y="474"/>
                  </a:lnTo>
                  <a:lnTo>
                    <a:pt x="56158" y="474"/>
                  </a:lnTo>
                  <a:lnTo>
                    <a:pt x="127695" y="83600"/>
                  </a:lnTo>
                  <a:lnTo>
                    <a:pt x="200846" y="474"/>
                  </a:lnTo>
                  <a:lnTo>
                    <a:pt x="250184" y="474"/>
                  </a:lnTo>
                  <a:lnTo>
                    <a:pt x="153708" y="111618"/>
                  </a:lnTo>
                  <a:lnTo>
                    <a:pt x="254976" y="228484"/>
                  </a:lnTo>
                  <a:close/>
                </a:path>
              </a:pathLst>
            </a:custGeom>
            <a:solidFill>
              <a:srgbClr val="5C108C"/>
            </a:solidFill>
            <a:ln w="48889" cap="flat">
              <a:noFill/>
              <a:prstDash val="solid"/>
              <a:round/>
            </a:ln>
          </p:spPr>
          <p:txBody>
            <a:bodyPr rtlCol="0" anchor="ctr"/>
            <a:lstStyle/>
            <a:p>
              <a:endParaRPr lang="fr-FR"/>
            </a:p>
          </p:txBody>
        </p:sp>
        <p:sp>
          <p:nvSpPr>
            <p:cNvPr id="62" name="Forme libre : forme 61">
              <a:extLst>
                <a:ext uri="{FF2B5EF4-FFF2-40B4-BE49-F238E27FC236}">
                  <a16:creationId xmlns:a16="http://schemas.microsoft.com/office/drawing/2014/main" id="{21E27025-BD74-4368-AEFD-48406F920E3F}"/>
                </a:ext>
              </a:extLst>
            </p:cNvPr>
            <p:cNvSpPr/>
            <p:nvPr/>
          </p:nvSpPr>
          <p:spPr>
            <a:xfrm>
              <a:off x="4935872" y="4014339"/>
              <a:ext cx="280259" cy="207196"/>
            </a:xfrm>
            <a:custGeom>
              <a:avLst/>
              <a:gdLst>
                <a:gd name="connsiteX0" fmla="*/ 3387 w 280259"/>
                <a:gd name="connsiteY0" fmla="*/ 85797 h 207196"/>
                <a:gd name="connsiteX1" fmla="*/ 63482 w 280259"/>
                <a:gd name="connsiteY1" fmla="*/ 196013 h 207196"/>
                <a:gd name="connsiteX2" fmla="*/ 101867 w 280259"/>
                <a:gd name="connsiteY2" fmla="*/ 200951 h 207196"/>
                <a:gd name="connsiteX3" fmla="*/ 268412 w 280259"/>
                <a:gd name="connsiteY3" fmla="*/ 46630 h 207196"/>
                <a:gd name="connsiteX4" fmla="*/ 277165 w 280259"/>
                <a:gd name="connsiteY4" fmla="*/ 13185 h 207196"/>
                <a:gd name="connsiteX5" fmla="*/ 243719 w 280259"/>
                <a:gd name="connsiteY5" fmla="*/ 4432 h 207196"/>
                <a:gd name="connsiteX6" fmla="*/ 89300 w 280259"/>
                <a:gd name="connsiteY6" fmla="*/ 141247 h 207196"/>
                <a:gd name="connsiteX7" fmla="*/ 45586 w 280259"/>
                <a:gd name="connsiteY7" fmla="*/ 61104 h 207196"/>
                <a:gd name="connsiteX8" fmla="*/ 3387 w 280259"/>
                <a:gd name="connsiteY8" fmla="*/ 85797 h 20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259" h="207196">
                  <a:moveTo>
                    <a:pt x="3387" y="85797"/>
                  </a:moveTo>
                  <a:cubicBezTo>
                    <a:pt x="23386" y="122520"/>
                    <a:pt x="43434" y="159242"/>
                    <a:pt x="63482" y="196013"/>
                  </a:cubicBezTo>
                  <a:cubicBezTo>
                    <a:pt x="70572" y="209020"/>
                    <a:pt x="91794" y="212882"/>
                    <a:pt x="101867" y="200951"/>
                  </a:cubicBezTo>
                  <a:cubicBezTo>
                    <a:pt x="150862" y="142959"/>
                    <a:pt x="206116" y="90149"/>
                    <a:pt x="268412" y="46630"/>
                  </a:cubicBezTo>
                  <a:cubicBezTo>
                    <a:pt x="279218" y="39100"/>
                    <a:pt x="284206" y="25262"/>
                    <a:pt x="277165" y="13185"/>
                  </a:cubicBezTo>
                  <a:cubicBezTo>
                    <a:pt x="270906" y="2476"/>
                    <a:pt x="254623" y="-3196"/>
                    <a:pt x="243719" y="4432"/>
                  </a:cubicBezTo>
                  <a:cubicBezTo>
                    <a:pt x="187046" y="43990"/>
                    <a:pt x="135557" y="90100"/>
                    <a:pt x="89300" y="141247"/>
                  </a:cubicBezTo>
                  <a:cubicBezTo>
                    <a:pt x="73213" y="110540"/>
                    <a:pt x="65585" y="97875"/>
                    <a:pt x="45586" y="61104"/>
                  </a:cubicBezTo>
                  <a:cubicBezTo>
                    <a:pt x="30525" y="33477"/>
                    <a:pt x="-11723" y="58121"/>
                    <a:pt x="3387" y="85797"/>
                  </a:cubicBezTo>
                </a:path>
              </a:pathLst>
            </a:custGeom>
            <a:solidFill>
              <a:srgbClr val="5C108C"/>
            </a:solidFill>
            <a:ln w="48889" cap="flat">
              <a:noFill/>
              <a:prstDash val="solid"/>
              <a:round/>
            </a:ln>
          </p:spPr>
          <p:txBody>
            <a:bodyPr rtlCol="0" anchor="ctr"/>
            <a:lstStyle/>
            <a:p>
              <a:endParaRPr lang="fr-FR"/>
            </a:p>
          </p:txBody>
        </p:sp>
        <p:sp>
          <p:nvSpPr>
            <p:cNvPr id="63" name="Forme libre : forme 62">
              <a:extLst>
                <a:ext uri="{FF2B5EF4-FFF2-40B4-BE49-F238E27FC236}">
                  <a16:creationId xmlns:a16="http://schemas.microsoft.com/office/drawing/2014/main" id="{CABBE2FA-9AB6-4429-9686-3EC55212DE5B}"/>
                </a:ext>
              </a:extLst>
            </p:cNvPr>
            <p:cNvSpPr/>
            <p:nvPr/>
          </p:nvSpPr>
          <p:spPr>
            <a:xfrm>
              <a:off x="4935872" y="3667483"/>
              <a:ext cx="280259" cy="207196"/>
            </a:xfrm>
            <a:custGeom>
              <a:avLst/>
              <a:gdLst>
                <a:gd name="connsiteX0" fmla="*/ 3387 w 280259"/>
                <a:gd name="connsiteY0" fmla="*/ 85653 h 207196"/>
                <a:gd name="connsiteX1" fmla="*/ 63482 w 280259"/>
                <a:gd name="connsiteY1" fmla="*/ 195868 h 207196"/>
                <a:gd name="connsiteX2" fmla="*/ 101867 w 280259"/>
                <a:gd name="connsiteY2" fmla="*/ 200807 h 207196"/>
                <a:gd name="connsiteX3" fmla="*/ 268412 w 280259"/>
                <a:gd name="connsiteY3" fmla="*/ 46486 h 207196"/>
                <a:gd name="connsiteX4" fmla="*/ 277165 w 280259"/>
                <a:gd name="connsiteY4" fmla="*/ 13040 h 207196"/>
                <a:gd name="connsiteX5" fmla="*/ 243719 w 280259"/>
                <a:gd name="connsiteY5" fmla="*/ 4287 h 207196"/>
                <a:gd name="connsiteX6" fmla="*/ 89300 w 280259"/>
                <a:gd name="connsiteY6" fmla="*/ 141103 h 207196"/>
                <a:gd name="connsiteX7" fmla="*/ 45586 w 280259"/>
                <a:gd name="connsiteY7" fmla="*/ 60959 h 207196"/>
                <a:gd name="connsiteX8" fmla="*/ 3387 w 280259"/>
                <a:gd name="connsiteY8" fmla="*/ 85653 h 20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259" h="207196">
                  <a:moveTo>
                    <a:pt x="3387" y="85653"/>
                  </a:moveTo>
                  <a:cubicBezTo>
                    <a:pt x="23386" y="122375"/>
                    <a:pt x="43434" y="159097"/>
                    <a:pt x="63482" y="195868"/>
                  </a:cubicBezTo>
                  <a:cubicBezTo>
                    <a:pt x="70572" y="208875"/>
                    <a:pt x="91794" y="212738"/>
                    <a:pt x="101867" y="200807"/>
                  </a:cubicBezTo>
                  <a:cubicBezTo>
                    <a:pt x="150862" y="142814"/>
                    <a:pt x="206116" y="90005"/>
                    <a:pt x="268412" y="46486"/>
                  </a:cubicBezTo>
                  <a:cubicBezTo>
                    <a:pt x="279218" y="38956"/>
                    <a:pt x="284206" y="25117"/>
                    <a:pt x="277165" y="13040"/>
                  </a:cubicBezTo>
                  <a:cubicBezTo>
                    <a:pt x="270906" y="2331"/>
                    <a:pt x="254623" y="-3341"/>
                    <a:pt x="243719" y="4287"/>
                  </a:cubicBezTo>
                  <a:cubicBezTo>
                    <a:pt x="187046" y="43845"/>
                    <a:pt x="135557" y="89956"/>
                    <a:pt x="89300" y="141103"/>
                  </a:cubicBezTo>
                  <a:cubicBezTo>
                    <a:pt x="73213" y="110395"/>
                    <a:pt x="65585" y="97730"/>
                    <a:pt x="45586" y="60959"/>
                  </a:cubicBezTo>
                  <a:cubicBezTo>
                    <a:pt x="30525" y="33332"/>
                    <a:pt x="-11723" y="57977"/>
                    <a:pt x="3387" y="85653"/>
                  </a:cubicBezTo>
                </a:path>
              </a:pathLst>
            </a:custGeom>
            <a:solidFill>
              <a:srgbClr val="5C108C"/>
            </a:solidFill>
            <a:ln w="48889" cap="flat">
              <a:noFill/>
              <a:prstDash val="solid"/>
              <a:round/>
            </a:ln>
          </p:spPr>
          <p:txBody>
            <a:bodyPr rtlCol="0" anchor="ctr"/>
            <a:lstStyle/>
            <a:p>
              <a:endParaRPr lang="fr-FR"/>
            </a:p>
          </p:txBody>
        </p:sp>
        <p:sp>
          <p:nvSpPr>
            <p:cNvPr id="64" name="Forme libre : forme 63">
              <a:extLst>
                <a:ext uri="{FF2B5EF4-FFF2-40B4-BE49-F238E27FC236}">
                  <a16:creationId xmlns:a16="http://schemas.microsoft.com/office/drawing/2014/main" id="{54F852B3-331A-47B2-B062-A9DCC95E0901}"/>
                </a:ext>
              </a:extLst>
            </p:cNvPr>
            <p:cNvSpPr/>
            <p:nvPr/>
          </p:nvSpPr>
          <p:spPr>
            <a:xfrm>
              <a:off x="4935872" y="3331436"/>
              <a:ext cx="280259" cy="207196"/>
            </a:xfrm>
            <a:custGeom>
              <a:avLst/>
              <a:gdLst>
                <a:gd name="connsiteX0" fmla="*/ 3387 w 280259"/>
                <a:gd name="connsiteY0" fmla="*/ 85513 h 207196"/>
                <a:gd name="connsiteX1" fmla="*/ 63482 w 280259"/>
                <a:gd name="connsiteY1" fmla="*/ 195728 h 207196"/>
                <a:gd name="connsiteX2" fmla="*/ 101867 w 280259"/>
                <a:gd name="connsiteY2" fmla="*/ 200666 h 207196"/>
                <a:gd name="connsiteX3" fmla="*/ 268412 w 280259"/>
                <a:gd name="connsiteY3" fmla="*/ 46346 h 207196"/>
                <a:gd name="connsiteX4" fmla="*/ 277165 w 280259"/>
                <a:gd name="connsiteY4" fmla="*/ 12900 h 207196"/>
                <a:gd name="connsiteX5" fmla="*/ 243719 w 280259"/>
                <a:gd name="connsiteY5" fmla="*/ 4147 h 207196"/>
                <a:gd name="connsiteX6" fmla="*/ 89300 w 280259"/>
                <a:gd name="connsiteY6" fmla="*/ 140962 h 207196"/>
                <a:gd name="connsiteX7" fmla="*/ 45586 w 280259"/>
                <a:gd name="connsiteY7" fmla="*/ 60819 h 207196"/>
                <a:gd name="connsiteX8" fmla="*/ 3387 w 280259"/>
                <a:gd name="connsiteY8" fmla="*/ 85513 h 207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0259" h="207196">
                  <a:moveTo>
                    <a:pt x="3387" y="85513"/>
                  </a:moveTo>
                  <a:cubicBezTo>
                    <a:pt x="23386" y="122235"/>
                    <a:pt x="43434" y="158957"/>
                    <a:pt x="63482" y="195728"/>
                  </a:cubicBezTo>
                  <a:cubicBezTo>
                    <a:pt x="70572" y="208735"/>
                    <a:pt x="91794" y="212597"/>
                    <a:pt x="101867" y="200666"/>
                  </a:cubicBezTo>
                  <a:cubicBezTo>
                    <a:pt x="150862" y="142674"/>
                    <a:pt x="206116" y="89864"/>
                    <a:pt x="268412" y="46346"/>
                  </a:cubicBezTo>
                  <a:cubicBezTo>
                    <a:pt x="279218" y="38815"/>
                    <a:pt x="284206" y="24977"/>
                    <a:pt x="277165" y="12900"/>
                  </a:cubicBezTo>
                  <a:cubicBezTo>
                    <a:pt x="270906" y="2191"/>
                    <a:pt x="254623" y="-3481"/>
                    <a:pt x="243719" y="4147"/>
                  </a:cubicBezTo>
                  <a:cubicBezTo>
                    <a:pt x="187046" y="43705"/>
                    <a:pt x="135557" y="89816"/>
                    <a:pt x="89300" y="140962"/>
                  </a:cubicBezTo>
                  <a:cubicBezTo>
                    <a:pt x="73213" y="110255"/>
                    <a:pt x="65585" y="97590"/>
                    <a:pt x="45586" y="60819"/>
                  </a:cubicBezTo>
                  <a:cubicBezTo>
                    <a:pt x="30525" y="33192"/>
                    <a:pt x="-11723" y="57836"/>
                    <a:pt x="3387" y="85513"/>
                  </a:cubicBezTo>
                </a:path>
              </a:pathLst>
            </a:custGeom>
            <a:solidFill>
              <a:srgbClr val="5C108C"/>
            </a:solidFill>
            <a:ln w="48889" cap="flat">
              <a:noFill/>
              <a:prstDash val="solid"/>
              <a:round/>
            </a:ln>
          </p:spPr>
          <p:txBody>
            <a:bodyPr rtlCol="0" anchor="ctr"/>
            <a:lstStyle/>
            <a:p>
              <a:endParaRPr lang="fr-FR"/>
            </a:p>
          </p:txBody>
        </p:sp>
        <p:sp>
          <p:nvSpPr>
            <p:cNvPr id="65" name="Forme libre : forme 64">
              <a:extLst>
                <a:ext uri="{FF2B5EF4-FFF2-40B4-BE49-F238E27FC236}">
                  <a16:creationId xmlns:a16="http://schemas.microsoft.com/office/drawing/2014/main" id="{C52F226D-60A0-469A-90C6-0BB605CE7936}"/>
                </a:ext>
              </a:extLst>
            </p:cNvPr>
            <p:cNvSpPr/>
            <p:nvPr/>
          </p:nvSpPr>
          <p:spPr>
            <a:xfrm>
              <a:off x="5370011" y="3000642"/>
              <a:ext cx="767644" cy="97110"/>
            </a:xfrm>
            <a:custGeom>
              <a:avLst/>
              <a:gdLst>
                <a:gd name="connsiteX0" fmla="*/ 49056 w 767644"/>
                <a:gd name="connsiteY0" fmla="*/ 97587 h 97110"/>
                <a:gd name="connsiteX1" fmla="*/ 719492 w 767644"/>
                <a:gd name="connsiteY1" fmla="*/ 97587 h 97110"/>
                <a:gd name="connsiteX2" fmla="*/ 768096 w 767644"/>
                <a:gd name="connsiteY2" fmla="*/ 49081 h 97110"/>
                <a:gd name="connsiteX3" fmla="*/ 719492 w 767644"/>
                <a:gd name="connsiteY3" fmla="*/ 476 h 97110"/>
                <a:gd name="connsiteX4" fmla="*/ 49056 w 767644"/>
                <a:gd name="connsiteY4" fmla="*/ 476 h 97110"/>
                <a:gd name="connsiteX5" fmla="*/ 452 w 767644"/>
                <a:gd name="connsiteY5" fmla="*/ 49081 h 97110"/>
                <a:gd name="connsiteX6" fmla="*/ 49056 w 767644"/>
                <a:gd name="connsiteY6" fmla="*/ 97587 h 9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644" h="97110">
                  <a:moveTo>
                    <a:pt x="49056" y="97587"/>
                  </a:moveTo>
                  <a:lnTo>
                    <a:pt x="719492" y="97587"/>
                  </a:lnTo>
                  <a:cubicBezTo>
                    <a:pt x="746337" y="97587"/>
                    <a:pt x="768096" y="75926"/>
                    <a:pt x="768096" y="49081"/>
                  </a:cubicBezTo>
                  <a:cubicBezTo>
                    <a:pt x="768096" y="22236"/>
                    <a:pt x="746337" y="476"/>
                    <a:pt x="719492" y="476"/>
                  </a:cubicBezTo>
                  <a:lnTo>
                    <a:pt x="49056" y="476"/>
                  </a:lnTo>
                  <a:cubicBezTo>
                    <a:pt x="22211" y="476"/>
                    <a:pt x="452" y="22236"/>
                    <a:pt x="452" y="49081"/>
                  </a:cubicBezTo>
                  <a:cubicBezTo>
                    <a:pt x="452" y="75926"/>
                    <a:pt x="22211" y="97587"/>
                    <a:pt x="49056" y="97587"/>
                  </a:cubicBezTo>
                </a:path>
              </a:pathLst>
            </a:custGeom>
            <a:solidFill>
              <a:schemeClr val="accent5"/>
            </a:solidFill>
            <a:ln w="48889" cap="flat">
              <a:noFill/>
              <a:prstDash val="solid"/>
              <a:round/>
            </a:ln>
          </p:spPr>
          <p:txBody>
            <a:bodyPr rtlCol="0" anchor="ctr"/>
            <a:lstStyle/>
            <a:p>
              <a:endParaRPr lang="fr-FR"/>
            </a:p>
          </p:txBody>
        </p:sp>
        <p:sp>
          <p:nvSpPr>
            <p:cNvPr id="66" name="Forme libre : forme 65">
              <a:extLst>
                <a:ext uri="{FF2B5EF4-FFF2-40B4-BE49-F238E27FC236}">
                  <a16:creationId xmlns:a16="http://schemas.microsoft.com/office/drawing/2014/main" id="{12E8209B-4CE1-461C-A879-125BFFE1AACA}"/>
                </a:ext>
              </a:extLst>
            </p:cNvPr>
            <p:cNvSpPr/>
            <p:nvPr/>
          </p:nvSpPr>
          <p:spPr>
            <a:xfrm>
              <a:off x="5370011" y="3384617"/>
              <a:ext cx="977610" cy="97110"/>
            </a:xfrm>
            <a:custGeom>
              <a:avLst/>
              <a:gdLst>
                <a:gd name="connsiteX0" fmla="*/ 49098 w 977610"/>
                <a:gd name="connsiteY0" fmla="*/ 97747 h 97110"/>
                <a:gd name="connsiteX1" fmla="*/ 929500 w 977610"/>
                <a:gd name="connsiteY1" fmla="*/ 97747 h 97110"/>
                <a:gd name="connsiteX2" fmla="*/ 978104 w 977610"/>
                <a:gd name="connsiteY2" fmla="*/ 49241 h 97110"/>
                <a:gd name="connsiteX3" fmla="*/ 929500 w 977610"/>
                <a:gd name="connsiteY3" fmla="*/ 637 h 97110"/>
                <a:gd name="connsiteX4" fmla="*/ 49098 w 977610"/>
                <a:gd name="connsiteY4" fmla="*/ 637 h 97110"/>
                <a:gd name="connsiteX5" fmla="*/ 494 w 977610"/>
                <a:gd name="connsiteY5" fmla="*/ 49241 h 97110"/>
                <a:gd name="connsiteX6" fmla="*/ 49098 w 977610"/>
                <a:gd name="connsiteY6" fmla="*/ 97747 h 9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610" h="97110">
                  <a:moveTo>
                    <a:pt x="49098" y="97747"/>
                  </a:moveTo>
                  <a:lnTo>
                    <a:pt x="929500" y="97747"/>
                  </a:lnTo>
                  <a:cubicBezTo>
                    <a:pt x="956443" y="97747"/>
                    <a:pt x="978104" y="76086"/>
                    <a:pt x="978104" y="49241"/>
                  </a:cubicBezTo>
                  <a:cubicBezTo>
                    <a:pt x="978104" y="22298"/>
                    <a:pt x="956443" y="637"/>
                    <a:pt x="929500" y="637"/>
                  </a:cubicBezTo>
                  <a:lnTo>
                    <a:pt x="49098" y="637"/>
                  </a:lnTo>
                  <a:cubicBezTo>
                    <a:pt x="22253" y="637"/>
                    <a:pt x="494" y="22298"/>
                    <a:pt x="494" y="49241"/>
                  </a:cubicBezTo>
                  <a:cubicBezTo>
                    <a:pt x="494" y="76086"/>
                    <a:pt x="22253" y="97747"/>
                    <a:pt x="49098" y="97747"/>
                  </a:cubicBezTo>
                </a:path>
              </a:pathLst>
            </a:custGeom>
            <a:solidFill>
              <a:schemeClr val="accent5"/>
            </a:solidFill>
            <a:ln w="48889" cap="flat">
              <a:noFill/>
              <a:prstDash val="solid"/>
              <a:round/>
            </a:ln>
          </p:spPr>
          <p:txBody>
            <a:bodyPr rtlCol="0" anchor="ctr"/>
            <a:lstStyle/>
            <a:p>
              <a:endParaRPr lang="fr-FR"/>
            </a:p>
          </p:txBody>
        </p:sp>
        <p:sp>
          <p:nvSpPr>
            <p:cNvPr id="67" name="Forme libre : forme 66">
              <a:extLst>
                <a:ext uri="{FF2B5EF4-FFF2-40B4-BE49-F238E27FC236}">
                  <a16:creationId xmlns:a16="http://schemas.microsoft.com/office/drawing/2014/main" id="{6A6D9BFF-26B6-47F5-8EE5-2049F7140178}"/>
                </a:ext>
              </a:extLst>
            </p:cNvPr>
            <p:cNvSpPr/>
            <p:nvPr/>
          </p:nvSpPr>
          <p:spPr>
            <a:xfrm>
              <a:off x="5370011" y="3714386"/>
              <a:ext cx="849840" cy="97110"/>
            </a:xfrm>
            <a:custGeom>
              <a:avLst/>
              <a:gdLst>
                <a:gd name="connsiteX0" fmla="*/ 49073 w 849840"/>
                <a:gd name="connsiteY0" fmla="*/ 97885 h 97110"/>
                <a:gd name="connsiteX1" fmla="*/ 801705 w 849840"/>
                <a:gd name="connsiteY1" fmla="*/ 97885 h 97110"/>
                <a:gd name="connsiteX2" fmla="*/ 850309 w 849840"/>
                <a:gd name="connsiteY2" fmla="*/ 49379 h 97110"/>
                <a:gd name="connsiteX3" fmla="*/ 801705 w 849840"/>
                <a:gd name="connsiteY3" fmla="*/ 774 h 97110"/>
                <a:gd name="connsiteX4" fmla="*/ 49073 w 849840"/>
                <a:gd name="connsiteY4" fmla="*/ 774 h 97110"/>
                <a:gd name="connsiteX5" fmla="*/ 468 w 849840"/>
                <a:gd name="connsiteY5" fmla="*/ 49379 h 97110"/>
                <a:gd name="connsiteX6" fmla="*/ 49073 w 849840"/>
                <a:gd name="connsiteY6" fmla="*/ 97885 h 9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9840" h="97110">
                  <a:moveTo>
                    <a:pt x="49073" y="97885"/>
                  </a:moveTo>
                  <a:lnTo>
                    <a:pt x="801705" y="97885"/>
                  </a:lnTo>
                  <a:cubicBezTo>
                    <a:pt x="828501" y="97885"/>
                    <a:pt x="850309" y="76126"/>
                    <a:pt x="850309" y="49379"/>
                  </a:cubicBezTo>
                  <a:cubicBezTo>
                    <a:pt x="850309" y="22436"/>
                    <a:pt x="828501" y="774"/>
                    <a:pt x="801705" y="774"/>
                  </a:cubicBezTo>
                  <a:lnTo>
                    <a:pt x="49073" y="774"/>
                  </a:lnTo>
                  <a:cubicBezTo>
                    <a:pt x="22228" y="774"/>
                    <a:pt x="468" y="22436"/>
                    <a:pt x="468" y="49379"/>
                  </a:cubicBezTo>
                  <a:cubicBezTo>
                    <a:pt x="468" y="76126"/>
                    <a:pt x="22228" y="97885"/>
                    <a:pt x="49073" y="97885"/>
                  </a:cubicBezTo>
                </a:path>
              </a:pathLst>
            </a:custGeom>
            <a:solidFill>
              <a:schemeClr val="accent5"/>
            </a:solidFill>
            <a:ln w="48889" cap="flat">
              <a:noFill/>
              <a:prstDash val="solid"/>
              <a:round/>
            </a:ln>
          </p:spPr>
          <p:txBody>
            <a:bodyPr rtlCol="0" anchor="ctr"/>
            <a:lstStyle/>
            <a:p>
              <a:endParaRPr lang="fr-FR"/>
            </a:p>
          </p:txBody>
        </p:sp>
        <p:sp>
          <p:nvSpPr>
            <p:cNvPr id="68" name="Forme libre : forme 67">
              <a:extLst>
                <a:ext uri="{FF2B5EF4-FFF2-40B4-BE49-F238E27FC236}">
                  <a16:creationId xmlns:a16="http://schemas.microsoft.com/office/drawing/2014/main" id="{963B5B99-59DB-4A81-9C06-231AF5B0BD99}"/>
                </a:ext>
              </a:extLst>
            </p:cNvPr>
            <p:cNvSpPr/>
            <p:nvPr/>
          </p:nvSpPr>
          <p:spPr>
            <a:xfrm>
              <a:off x="5370011" y="4076626"/>
              <a:ext cx="977610" cy="97110"/>
            </a:xfrm>
            <a:custGeom>
              <a:avLst/>
              <a:gdLst>
                <a:gd name="connsiteX0" fmla="*/ 49098 w 977610"/>
                <a:gd name="connsiteY0" fmla="*/ 98036 h 97110"/>
                <a:gd name="connsiteX1" fmla="*/ 929500 w 977610"/>
                <a:gd name="connsiteY1" fmla="*/ 98036 h 97110"/>
                <a:gd name="connsiteX2" fmla="*/ 978104 w 977610"/>
                <a:gd name="connsiteY2" fmla="*/ 49530 h 97110"/>
                <a:gd name="connsiteX3" fmla="*/ 929500 w 977610"/>
                <a:gd name="connsiteY3" fmla="*/ 925 h 97110"/>
                <a:gd name="connsiteX4" fmla="*/ 49098 w 977610"/>
                <a:gd name="connsiteY4" fmla="*/ 925 h 97110"/>
                <a:gd name="connsiteX5" fmla="*/ 494 w 977610"/>
                <a:gd name="connsiteY5" fmla="*/ 49530 h 97110"/>
                <a:gd name="connsiteX6" fmla="*/ 49098 w 977610"/>
                <a:gd name="connsiteY6" fmla="*/ 98036 h 97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610" h="97110">
                  <a:moveTo>
                    <a:pt x="49098" y="98036"/>
                  </a:moveTo>
                  <a:lnTo>
                    <a:pt x="929500" y="98036"/>
                  </a:lnTo>
                  <a:cubicBezTo>
                    <a:pt x="956443" y="98036"/>
                    <a:pt x="978104" y="76277"/>
                    <a:pt x="978104" y="49530"/>
                  </a:cubicBezTo>
                  <a:cubicBezTo>
                    <a:pt x="978104" y="22587"/>
                    <a:pt x="956443" y="925"/>
                    <a:pt x="929500" y="925"/>
                  </a:cubicBezTo>
                  <a:lnTo>
                    <a:pt x="49098" y="925"/>
                  </a:lnTo>
                  <a:cubicBezTo>
                    <a:pt x="22253" y="925"/>
                    <a:pt x="494" y="22587"/>
                    <a:pt x="494" y="49530"/>
                  </a:cubicBezTo>
                  <a:cubicBezTo>
                    <a:pt x="494" y="76277"/>
                    <a:pt x="22253" y="98036"/>
                    <a:pt x="49098" y="98036"/>
                  </a:cubicBezTo>
                </a:path>
              </a:pathLst>
            </a:custGeom>
            <a:solidFill>
              <a:schemeClr val="accent5"/>
            </a:solidFill>
            <a:ln w="48889" cap="flat">
              <a:noFill/>
              <a:prstDash val="solid"/>
              <a:round/>
            </a:ln>
          </p:spPr>
          <p:txBody>
            <a:bodyPr rtlCol="0" anchor="ctr"/>
            <a:lstStyle/>
            <a:p>
              <a:endParaRPr lang="fr-FR"/>
            </a:p>
          </p:txBody>
        </p:sp>
      </p:grpSp>
      <p:sp>
        <p:nvSpPr>
          <p:cNvPr id="27" name="Triangle isocèle 26">
            <a:extLst>
              <a:ext uri="{FF2B5EF4-FFF2-40B4-BE49-F238E27FC236}">
                <a16:creationId xmlns:a16="http://schemas.microsoft.com/office/drawing/2014/main" id="{C36ADD73-F449-41C0-9760-A1F0363AEE89}"/>
              </a:ext>
            </a:extLst>
          </p:cNvPr>
          <p:cNvSpPr/>
          <p:nvPr/>
        </p:nvSpPr>
        <p:spPr>
          <a:xfrm rot="10800000">
            <a:off x="8870216" y="4769195"/>
            <a:ext cx="330729" cy="166964"/>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Triangle isocèle 27">
            <a:extLst>
              <a:ext uri="{FF2B5EF4-FFF2-40B4-BE49-F238E27FC236}">
                <a16:creationId xmlns:a16="http://schemas.microsoft.com/office/drawing/2014/main" id="{849AF59C-79A2-4457-B0C2-78C0E58C3910}"/>
              </a:ext>
            </a:extLst>
          </p:cNvPr>
          <p:cNvSpPr/>
          <p:nvPr/>
        </p:nvSpPr>
        <p:spPr>
          <a:xfrm rot="10800000">
            <a:off x="3111036" y="4769195"/>
            <a:ext cx="330729" cy="166964"/>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41058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25D187A-B932-46C7-86D7-18FAC8224723}"/>
              </a:ext>
            </a:extLst>
          </p:cNvPr>
          <p:cNvSpPr>
            <a:spLocks noGrp="1"/>
          </p:cNvSpPr>
          <p:nvPr>
            <p:ph idx="1"/>
          </p:nvPr>
        </p:nvSpPr>
        <p:spPr>
          <a:xfrm>
            <a:off x="900113" y="1476375"/>
            <a:ext cx="10182225" cy="3536353"/>
          </a:xfrm>
        </p:spPr>
        <p:txBody>
          <a:bodyPr/>
          <a:lstStyle/>
          <a:p>
            <a:pPr lvl="0"/>
            <a:r>
              <a:rPr lang="fr-FR" dirty="0">
                <a:sym typeface="Helvetica Neue"/>
              </a:rPr>
              <a:t>Introduction d’une </a:t>
            </a:r>
            <a:r>
              <a:rPr lang="fr-FR" b="1" dirty="0">
                <a:sym typeface="Helvetica Neue"/>
              </a:rPr>
              <a:t>évaluation médicale obligatoire </a:t>
            </a:r>
            <a:r>
              <a:rPr lang="fr-FR" dirty="0">
                <a:sym typeface="Helvetica Neue"/>
              </a:rPr>
              <a:t>des deux membres du couple ou de la femme célibataire préalable à la prise en charge. </a:t>
            </a:r>
          </a:p>
          <a:p>
            <a:pPr lvl="0">
              <a:spcBef>
                <a:spcPts val="1800"/>
              </a:spcBef>
            </a:pPr>
            <a:r>
              <a:rPr lang="fr-FR" dirty="0">
                <a:sym typeface="Helvetica Neue"/>
              </a:rPr>
              <a:t>Modification de </a:t>
            </a:r>
            <a:r>
              <a:rPr lang="fr-FR" b="1" dirty="0">
                <a:sym typeface="Helvetica Neue"/>
              </a:rPr>
              <a:t>l’information délivrée lors de l’entretien </a:t>
            </a:r>
            <a:r>
              <a:rPr lang="fr-FR" dirty="0">
                <a:sym typeface="Helvetica Neue"/>
              </a:rPr>
              <a:t>avec l’équipe </a:t>
            </a:r>
            <a:r>
              <a:rPr lang="fr-FR" dirty="0" err="1">
                <a:sym typeface="Helvetica Neue"/>
              </a:rPr>
              <a:t>clinicobiologique</a:t>
            </a:r>
            <a:r>
              <a:rPr lang="fr-FR" dirty="0">
                <a:sym typeface="Helvetica Neue"/>
              </a:rPr>
              <a:t> pluridisciplinaire : </a:t>
            </a:r>
            <a:endParaRPr lang="fr-FR" dirty="0">
              <a:sym typeface="Arial"/>
            </a:endParaRPr>
          </a:p>
          <a:p>
            <a:pPr lvl="1"/>
            <a:r>
              <a:rPr lang="fr-FR" dirty="0">
                <a:sym typeface="Helvetica Neue"/>
              </a:rPr>
              <a:t>Rappel de l’impossibilité de transfert des embryons conservés en cas de décès d’un des membres du couple ou de rupture (maintien de l’interdiction de l’AMP post-mortem), </a:t>
            </a:r>
            <a:endParaRPr lang="fr-FR" dirty="0">
              <a:sym typeface="Arial"/>
            </a:endParaRPr>
          </a:p>
          <a:p>
            <a:pPr lvl="1"/>
            <a:r>
              <a:rPr lang="fr-FR" dirty="0">
                <a:sym typeface="Helvetica Neue"/>
              </a:rPr>
              <a:t>Information sur l’accès aux données non identifiantes et l’identité du tiers donneur, </a:t>
            </a:r>
            <a:endParaRPr lang="fr-FR" dirty="0">
              <a:sym typeface="Arial"/>
            </a:endParaRPr>
          </a:p>
          <a:p>
            <a:pPr lvl="1"/>
            <a:r>
              <a:rPr lang="fr-FR" dirty="0">
                <a:sym typeface="Helvetica Neue"/>
              </a:rPr>
              <a:t>Incitation du couple à anticiper et créer "les conditions qui permettront d’informer l’enfant, avant sa majorité,</a:t>
            </a:r>
            <a:br>
              <a:rPr lang="fr-FR" dirty="0">
                <a:sym typeface="Helvetica Neue"/>
              </a:rPr>
            </a:br>
            <a:r>
              <a:rPr lang="fr-FR" dirty="0">
                <a:sym typeface="Helvetica Neue"/>
              </a:rPr>
              <a:t>qu’il est issu d’un don ». </a:t>
            </a:r>
          </a:p>
          <a:p>
            <a:pPr lvl="0">
              <a:spcBef>
                <a:spcPts val="1800"/>
              </a:spcBef>
            </a:pPr>
            <a:r>
              <a:rPr lang="fr-FR" dirty="0">
                <a:sym typeface="Helvetica Neue"/>
              </a:rPr>
              <a:t>Possibilité pour les couples receveurs ou la femme receveuse de bénéficier d’une </a:t>
            </a:r>
            <a:r>
              <a:rPr lang="fr-FR" b="1" dirty="0">
                <a:sym typeface="Helvetica Neue"/>
              </a:rPr>
              <a:t>étude de suivi</a:t>
            </a:r>
            <a:br>
              <a:rPr lang="fr-FR" b="1" dirty="0">
                <a:sym typeface="Helvetica Neue"/>
              </a:rPr>
            </a:br>
            <a:r>
              <a:rPr lang="fr-FR" b="1" dirty="0">
                <a:sym typeface="Helvetica Neue"/>
              </a:rPr>
              <a:t>(avec consentement écrit) </a:t>
            </a:r>
            <a:r>
              <a:rPr lang="fr-FR" dirty="0">
                <a:sym typeface="Helvetica Neue"/>
              </a:rPr>
              <a:t>en cas d’AMP avec tiers donneur. </a:t>
            </a:r>
            <a:endParaRPr lang="fr-FR" b="1" dirty="0">
              <a:sym typeface="Helvetica Neue"/>
            </a:endParaRPr>
          </a:p>
          <a:p>
            <a:pPr lvl="0">
              <a:spcBef>
                <a:spcPts val="1800"/>
              </a:spcBef>
            </a:pPr>
            <a:r>
              <a:rPr lang="fr-FR" dirty="0">
                <a:sym typeface="Helvetica Neue"/>
              </a:rPr>
              <a:t>Maintien de la </a:t>
            </a:r>
            <a:r>
              <a:rPr lang="fr-FR" b="1" dirty="0">
                <a:sym typeface="Helvetica Neue"/>
              </a:rPr>
              <a:t>prise en charge de l’AMP par l’assurance maladie </a:t>
            </a:r>
            <a:r>
              <a:rPr lang="fr-FR" dirty="0">
                <a:sym typeface="Helvetica Neue"/>
              </a:rPr>
              <a:t>avec extension aux nouveaux publics éligibles, soit les couples de femmes et femmes célibataires. </a:t>
            </a:r>
            <a:endParaRPr lang="fr-FR" dirty="0">
              <a:sym typeface="Arial"/>
            </a:endParaRPr>
          </a:p>
        </p:txBody>
      </p:sp>
      <p:sp>
        <p:nvSpPr>
          <p:cNvPr id="3" name="Titre 2">
            <a:extLst>
              <a:ext uri="{FF2B5EF4-FFF2-40B4-BE49-F238E27FC236}">
                <a16:creationId xmlns:a16="http://schemas.microsoft.com/office/drawing/2014/main" id="{065AECF9-0B42-46B0-80BB-B9787D9B32E0}"/>
              </a:ext>
            </a:extLst>
          </p:cNvPr>
          <p:cNvSpPr>
            <a:spLocks noGrp="1"/>
          </p:cNvSpPr>
          <p:nvPr>
            <p:ph type="title"/>
          </p:nvPr>
        </p:nvSpPr>
        <p:spPr>
          <a:xfrm>
            <a:off x="900400" y="807680"/>
            <a:ext cx="10182666" cy="341632"/>
          </a:xfrm>
        </p:spPr>
        <p:txBody>
          <a:bodyPr/>
          <a:lstStyle/>
          <a:p>
            <a:r>
              <a:rPr lang="fr-FR" dirty="0"/>
              <a:t>CONSÉQUENCES POUR LES RECEVEURS</a:t>
            </a:r>
          </a:p>
        </p:txBody>
      </p:sp>
      <p:grpSp>
        <p:nvGrpSpPr>
          <p:cNvPr id="11" name="Groupe 10">
            <a:extLst>
              <a:ext uri="{FF2B5EF4-FFF2-40B4-BE49-F238E27FC236}">
                <a16:creationId xmlns:a16="http://schemas.microsoft.com/office/drawing/2014/main" id="{27139A28-D27F-4740-AC11-0E3C0885A742}"/>
              </a:ext>
            </a:extLst>
          </p:cNvPr>
          <p:cNvGrpSpPr/>
          <p:nvPr/>
        </p:nvGrpSpPr>
        <p:grpSpPr>
          <a:xfrm>
            <a:off x="7716337" y="5381625"/>
            <a:ext cx="1072519" cy="633117"/>
            <a:chOff x="9098569" y="491479"/>
            <a:chExt cx="1072519" cy="633117"/>
          </a:xfrm>
        </p:grpSpPr>
        <p:sp>
          <p:nvSpPr>
            <p:cNvPr id="7" name="Forme libre : forme 6">
              <a:extLst>
                <a:ext uri="{FF2B5EF4-FFF2-40B4-BE49-F238E27FC236}">
                  <a16:creationId xmlns:a16="http://schemas.microsoft.com/office/drawing/2014/main" id="{7871ABF0-113F-4FC2-B650-A476A4E3653C}"/>
                </a:ext>
              </a:extLst>
            </p:cNvPr>
            <p:cNvSpPr/>
            <p:nvPr/>
          </p:nvSpPr>
          <p:spPr>
            <a:xfrm>
              <a:off x="9098569" y="936070"/>
              <a:ext cx="288076" cy="188526"/>
            </a:xfrm>
            <a:custGeom>
              <a:avLst/>
              <a:gdLst>
                <a:gd name="connsiteX0" fmla="*/ 536295 w 541734"/>
                <a:gd name="connsiteY0" fmla="*/ 237200 h 354528"/>
                <a:gd name="connsiteX1" fmla="*/ 268086 w 541734"/>
                <a:gd name="connsiteY1" fmla="*/ 106 h 354528"/>
                <a:gd name="connsiteX2" fmla="*/ 37 w 541734"/>
                <a:gd name="connsiteY2" fmla="*/ 235969 h 354528"/>
                <a:gd name="connsiteX3" fmla="*/ 37 w 541734"/>
                <a:gd name="connsiteY3" fmla="*/ 354635 h 354528"/>
                <a:gd name="connsiteX4" fmla="*/ 541771 w 541734"/>
                <a:gd name="connsiteY4" fmla="*/ 354635 h 354528"/>
                <a:gd name="connsiteX5" fmla="*/ 536295 w 541734"/>
                <a:gd name="connsiteY5" fmla="*/ 237200 h 35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734" h="354528">
                  <a:moveTo>
                    <a:pt x="536295" y="237200"/>
                  </a:moveTo>
                  <a:cubicBezTo>
                    <a:pt x="520023" y="103572"/>
                    <a:pt x="406119" y="106"/>
                    <a:pt x="268086" y="106"/>
                  </a:cubicBezTo>
                  <a:cubicBezTo>
                    <a:pt x="130490" y="106"/>
                    <a:pt x="16904" y="102937"/>
                    <a:pt x="37" y="235969"/>
                  </a:cubicBezTo>
                  <a:lnTo>
                    <a:pt x="37" y="354635"/>
                  </a:lnTo>
                  <a:lnTo>
                    <a:pt x="541771" y="354635"/>
                  </a:lnTo>
                  <a:lnTo>
                    <a:pt x="536295" y="237200"/>
                  </a:lnTo>
                  <a:close/>
                </a:path>
              </a:pathLst>
            </a:custGeom>
            <a:solidFill>
              <a:schemeClr val="accent5"/>
            </a:solidFill>
            <a:ln w="19050" cap="rnd">
              <a:solidFill>
                <a:schemeClr val="accent5"/>
              </a:solidFill>
              <a:prstDash val="solid"/>
              <a:round/>
            </a:ln>
          </p:spPr>
          <p:txBody>
            <a:bodyPr rtlCol="0" anchor="ctr"/>
            <a:lstStyle/>
            <a:p>
              <a:endParaRPr lang="fr-FR"/>
            </a:p>
          </p:txBody>
        </p:sp>
        <p:sp>
          <p:nvSpPr>
            <p:cNvPr id="8" name="Forme libre : forme 7">
              <a:extLst>
                <a:ext uri="{FF2B5EF4-FFF2-40B4-BE49-F238E27FC236}">
                  <a16:creationId xmlns:a16="http://schemas.microsoft.com/office/drawing/2014/main" id="{7BC23465-33C8-4CBE-A883-14A0EA8F1EBB}"/>
                </a:ext>
              </a:extLst>
            </p:cNvPr>
            <p:cNvSpPr/>
            <p:nvPr/>
          </p:nvSpPr>
          <p:spPr>
            <a:xfrm>
              <a:off x="9490766" y="936070"/>
              <a:ext cx="288097" cy="188526"/>
            </a:xfrm>
            <a:custGeom>
              <a:avLst/>
              <a:gdLst>
                <a:gd name="connsiteX0" fmla="*/ 536412 w 541774"/>
                <a:gd name="connsiteY0" fmla="*/ 237200 h 354528"/>
                <a:gd name="connsiteX1" fmla="*/ 268164 w 541774"/>
                <a:gd name="connsiteY1" fmla="*/ 106 h 354528"/>
                <a:gd name="connsiteX2" fmla="*/ 114 w 541774"/>
                <a:gd name="connsiteY2" fmla="*/ 235969 h 354528"/>
                <a:gd name="connsiteX3" fmla="*/ 114 w 541774"/>
                <a:gd name="connsiteY3" fmla="*/ 354635 h 354528"/>
                <a:gd name="connsiteX4" fmla="*/ 541889 w 541774"/>
                <a:gd name="connsiteY4" fmla="*/ 354635 h 354528"/>
                <a:gd name="connsiteX5" fmla="*/ 536412 w 541774"/>
                <a:gd name="connsiteY5" fmla="*/ 237200 h 35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774" h="354528">
                  <a:moveTo>
                    <a:pt x="536412" y="237200"/>
                  </a:moveTo>
                  <a:cubicBezTo>
                    <a:pt x="520100" y="103572"/>
                    <a:pt x="406197" y="106"/>
                    <a:pt x="268164" y="106"/>
                  </a:cubicBezTo>
                  <a:cubicBezTo>
                    <a:pt x="130607" y="106"/>
                    <a:pt x="16981" y="102937"/>
                    <a:pt x="114" y="235969"/>
                  </a:cubicBezTo>
                  <a:lnTo>
                    <a:pt x="114" y="354635"/>
                  </a:lnTo>
                  <a:lnTo>
                    <a:pt x="541889" y="354635"/>
                  </a:lnTo>
                  <a:lnTo>
                    <a:pt x="536412" y="237200"/>
                  </a:lnTo>
                  <a:close/>
                </a:path>
              </a:pathLst>
            </a:custGeom>
            <a:solidFill>
              <a:srgbClr val="562583"/>
            </a:solidFill>
            <a:ln w="19050" cap="rnd">
              <a:solidFill>
                <a:schemeClr val="accent5"/>
              </a:solidFill>
              <a:prstDash val="solid"/>
              <a:round/>
            </a:ln>
          </p:spPr>
          <p:txBody>
            <a:bodyPr rtlCol="0" anchor="ctr"/>
            <a:lstStyle/>
            <a:p>
              <a:endParaRPr lang="fr-FR"/>
            </a:p>
          </p:txBody>
        </p:sp>
        <p:sp>
          <p:nvSpPr>
            <p:cNvPr id="9" name="Forme libre : forme 8">
              <a:extLst>
                <a:ext uri="{FF2B5EF4-FFF2-40B4-BE49-F238E27FC236}">
                  <a16:creationId xmlns:a16="http://schemas.microsoft.com/office/drawing/2014/main" id="{C4CDA6DD-F3B3-4C61-9E4C-572BFE613851}"/>
                </a:ext>
              </a:extLst>
            </p:cNvPr>
            <p:cNvSpPr/>
            <p:nvPr/>
          </p:nvSpPr>
          <p:spPr>
            <a:xfrm>
              <a:off x="9882991" y="936070"/>
              <a:ext cx="288097" cy="188526"/>
            </a:xfrm>
            <a:custGeom>
              <a:avLst/>
              <a:gdLst>
                <a:gd name="connsiteX0" fmla="*/ 536449 w 541774"/>
                <a:gd name="connsiteY0" fmla="*/ 237200 h 354528"/>
                <a:gd name="connsiteX1" fmla="*/ 268241 w 541774"/>
                <a:gd name="connsiteY1" fmla="*/ 106 h 354528"/>
                <a:gd name="connsiteX2" fmla="*/ 191 w 541774"/>
                <a:gd name="connsiteY2" fmla="*/ 235969 h 354528"/>
                <a:gd name="connsiteX3" fmla="*/ 191 w 541774"/>
                <a:gd name="connsiteY3" fmla="*/ 354635 h 354528"/>
                <a:gd name="connsiteX4" fmla="*/ 541966 w 541774"/>
                <a:gd name="connsiteY4" fmla="*/ 354635 h 354528"/>
                <a:gd name="connsiteX5" fmla="*/ 536449 w 541774"/>
                <a:gd name="connsiteY5" fmla="*/ 237200 h 35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1774" h="354528">
                  <a:moveTo>
                    <a:pt x="536449" y="237200"/>
                  </a:moveTo>
                  <a:cubicBezTo>
                    <a:pt x="520178" y="103572"/>
                    <a:pt x="406274" y="106"/>
                    <a:pt x="268241" y="106"/>
                  </a:cubicBezTo>
                  <a:cubicBezTo>
                    <a:pt x="130644" y="106"/>
                    <a:pt x="17059" y="102937"/>
                    <a:pt x="191" y="235969"/>
                  </a:cubicBezTo>
                  <a:lnTo>
                    <a:pt x="191" y="354635"/>
                  </a:lnTo>
                  <a:lnTo>
                    <a:pt x="541966" y="354635"/>
                  </a:lnTo>
                  <a:lnTo>
                    <a:pt x="536449" y="237200"/>
                  </a:lnTo>
                  <a:close/>
                </a:path>
              </a:pathLst>
            </a:custGeom>
            <a:solidFill>
              <a:srgbClr val="E8C0A1"/>
            </a:solidFill>
            <a:ln w="19050" cap="rnd">
              <a:solidFill>
                <a:schemeClr val="accent4"/>
              </a:solidFill>
              <a:prstDash val="solid"/>
              <a:round/>
            </a:ln>
          </p:spPr>
          <p:txBody>
            <a:bodyPr rtlCol="0" anchor="ctr"/>
            <a:lstStyle/>
            <a:p>
              <a:endParaRPr lang="fr-FR"/>
            </a:p>
          </p:txBody>
        </p:sp>
        <p:sp>
          <p:nvSpPr>
            <p:cNvPr id="10" name="Forme libre : forme 9">
              <a:extLst>
                <a:ext uri="{FF2B5EF4-FFF2-40B4-BE49-F238E27FC236}">
                  <a16:creationId xmlns:a16="http://schemas.microsoft.com/office/drawing/2014/main" id="{BDAD4F04-FA5D-44DD-8267-8086CE01664F}"/>
                </a:ext>
              </a:extLst>
            </p:cNvPr>
            <p:cNvSpPr/>
            <p:nvPr/>
          </p:nvSpPr>
          <p:spPr>
            <a:xfrm>
              <a:off x="9156176" y="491479"/>
              <a:ext cx="953500" cy="396089"/>
            </a:xfrm>
            <a:custGeom>
              <a:avLst/>
              <a:gdLst>
                <a:gd name="connsiteX0" fmla="*/ 1629259 w 1793082"/>
                <a:gd name="connsiteY0" fmla="*/ 416044 h 744855"/>
                <a:gd name="connsiteX1" fmla="*/ 1793208 w 1793082"/>
                <a:gd name="connsiteY1" fmla="*/ 580470 h 744855"/>
                <a:gd name="connsiteX2" fmla="*/ 1629259 w 1793082"/>
                <a:gd name="connsiteY2" fmla="*/ 744895 h 744855"/>
                <a:gd name="connsiteX3" fmla="*/ 1465389 w 1793082"/>
                <a:gd name="connsiteY3" fmla="*/ 580470 h 744855"/>
                <a:gd name="connsiteX4" fmla="*/ 1629259 w 1793082"/>
                <a:gd name="connsiteY4" fmla="*/ 416044 h 744855"/>
                <a:gd name="connsiteX5" fmla="*/ 896667 w 1793082"/>
                <a:gd name="connsiteY5" fmla="*/ 416044 h 744855"/>
                <a:gd name="connsiteX6" fmla="*/ 1060576 w 1793082"/>
                <a:gd name="connsiteY6" fmla="*/ 580470 h 744855"/>
                <a:gd name="connsiteX7" fmla="*/ 896667 w 1793082"/>
                <a:gd name="connsiteY7" fmla="*/ 744895 h 744855"/>
                <a:gd name="connsiteX8" fmla="*/ 732757 w 1793082"/>
                <a:gd name="connsiteY8" fmla="*/ 580470 h 744855"/>
                <a:gd name="connsiteX9" fmla="*/ 896667 w 1793082"/>
                <a:gd name="connsiteY9" fmla="*/ 416044 h 744855"/>
                <a:gd name="connsiteX10" fmla="*/ 164035 w 1793082"/>
                <a:gd name="connsiteY10" fmla="*/ 416005 h 744855"/>
                <a:gd name="connsiteX11" fmla="*/ 327944 w 1793082"/>
                <a:gd name="connsiteY11" fmla="*/ 580430 h 744855"/>
                <a:gd name="connsiteX12" fmla="*/ 164035 w 1793082"/>
                <a:gd name="connsiteY12" fmla="*/ 744855 h 744855"/>
                <a:gd name="connsiteX13" fmla="*/ 125 w 1793082"/>
                <a:gd name="connsiteY13" fmla="*/ 580430 h 744855"/>
                <a:gd name="connsiteX14" fmla="*/ 164035 w 1793082"/>
                <a:gd name="connsiteY14" fmla="*/ 416005 h 744855"/>
                <a:gd name="connsiteX15" fmla="*/ 521223 w 1793082"/>
                <a:gd name="connsiteY15" fmla="*/ 40 h 744855"/>
                <a:gd name="connsiteX16" fmla="*/ 685132 w 1793082"/>
                <a:gd name="connsiteY16" fmla="*/ 164465 h 744855"/>
                <a:gd name="connsiteX17" fmla="*/ 521223 w 1793082"/>
                <a:gd name="connsiteY17" fmla="*/ 328851 h 744855"/>
                <a:gd name="connsiteX18" fmla="*/ 357313 w 1793082"/>
                <a:gd name="connsiteY18" fmla="*/ 164465 h 744855"/>
                <a:gd name="connsiteX19" fmla="*/ 521223 w 1793082"/>
                <a:gd name="connsiteY19" fmla="*/ 40 h 744855"/>
                <a:gd name="connsiteX20" fmla="*/ 672591 w 1793082"/>
                <a:gd name="connsiteY20" fmla="*/ 470218 h 744855"/>
                <a:gd name="connsiteX21" fmla="*/ 521223 w 1793082"/>
                <a:gd name="connsiteY21" fmla="*/ 425490 h 744855"/>
                <a:gd name="connsiteX22" fmla="*/ 389579 w 1793082"/>
                <a:gd name="connsiteY22" fmla="*/ 458470 h 744855"/>
                <a:gd name="connsiteX23" fmla="*/ 1273976 w 1793082"/>
                <a:gd name="connsiteY23" fmla="*/ 40 h 744855"/>
                <a:gd name="connsiteX24" fmla="*/ 1437806 w 1793082"/>
                <a:gd name="connsiteY24" fmla="*/ 164465 h 744855"/>
                <a:gd name="connsiteX25" fmla="*/ 1273976 w 1793082"/>
                <a:gd name="connsiteY25" fmla="*/ 328851 h 744855"/>
                <a:gd name="connsiteX26" fmla="*/ 1110027 w 1793082"/>
                <a:gd name="connsiteY26" fmla="*/ 164465 h 744855"/>
                <a:gd name="connsiteX27" fmla="*/ 1273976 w 1793082"/>
                <a:gd name="connsiteY27" fmla="*/ 40 h 744855"/>
                <a:gd name="connsiteX28" fmla="*/ 1420264 w 1793082"/>
                <a:gd name="connsiteY28" fmla="*/ 466963 h 744855"/>
                <a:gd name="connsiteX29" fmla="*/ 1273976 w 1793082"/>
                <a:gd name="connsiteY29" fmla="*/ 425490 h 744855"/>
                <a:gd name="connsiteX30" fmla="*/ 1122370 w 1793082"/>
                <a:gd name="connsiteY30" fmla="*/ 470337 h 744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793082" h="744855">
                  <a:moveTo>
                    <a:pt x="1629259" y="416044"/>
                  </a:moveTo>
                  <a:cubicBezTo>
                    <a:pt x="1719786" y="416044"/>
                    <a:pt x="1793208" y="489665"/>
                    <a:pt x="1793208" y="580470"/>
                  </a:cubicBezTo>
                  <a:cubicBezTo>
                    <a:pt x="1793208" y="671275"/>
                    <a:pt x="1719786" y="744895"/>
                    <a:pt x="1629259" y="744895"/>
                  </a:cubicBezTo>
                  <a:cubicBezTo>
                    <a:pt x="1538732" y="744895"/>
                    <a:pt x="1465389" y="671275"/>
                    <a:pt x="1465389" y="580470"/>
                  </a:cubicBezTo>
                  <a:cubicBezTo>
                    <a:pt x="1465389" y="489665"/>
                    <a:pt x="1538732" y="416044"/>
                    <a:pt x="1629259" y="416044"/>
                  </a:cubicBezTo>
                  <a:close/>
                  <a:moveTo>
                    <a:pt x="896667" y="416044"/>
                  </a:moveTo>
                  <a:cubicBezTo>
                    <a:pt x="987194" y="416044"/>
                    <a:pt x="1060576" y="489665"/>
                    <a:pt x="1060576" y="580470"/>
                  </a:cubicBezTo>
                  <a:cubicBezTo>
                    <a:pt x="1060576" y="671275"/>
                    <a:pt x="987194" y="744895"/>
                    <a:pt x="896667" y="744895"/>
                  </a:cubicBezTo>
                  <a:cubicBezTo>
                    <a:pt x="806140" y="744895"/>
                    <a:pt x="732757" y="671275"/>
                    <a:pt x="732757" y="580470"/>
                  </a:cubicBezTo>
                  <a:cubicBezTo>
                    <a:pt x="732757" y="489665"/>
                    <a:pt x="806140" y="416044"/>
                    <a:pt x="896667" y="416044"/>
                  </a:cubicBezTo>
                  <a:close/>
                  <a:moveTo>
                    <a:pt x="164035" y="416005"/>
                  </a:moveTo>
                  <a:cubicBezTo>
                    <a:pt x="254562" y="416005"/>
                    <a:pt x="327944" y="489585"/>
                    <a:pt x="327944" y="580430"/>
                  </a:cubicBezTo>
                  <a:cubicBezTo>
                    <a:pt x="327944" y="671235"/>
                    <a:pt x="254562" y="744855"/>
                    <a:pt x="164035" y="744855"/>
                  </a:cubicBezTo>
                  <a:cubicBezTo>
                    <a:pt x="73547" y="744855"/>
                    <a:pt x="125" y="671235"/>
                    <a:pt x="125" y="580430"/>
                  </a:cubicBezTo>
                  <a:cubicBezTo>
                    <a:pt x="125" y="489585"/>
                    <a:pt x="73547" y="416005"/>
                    <a:pt x="164035" y="416005"/>
                  </a:cubicBezTo>
                  <a:close/>
                  <a:moveTo>
                    <a:pt x="521223" y="40"/>
                  </a:moveTo>
                  <a:cubicBezTo>
                    <a:pt x="611750" y="40"/>
                    <a:pt x="685132" y="73620"/>
                    <a:pt x="685132" y="164465"/>
                  </a:cubicBezTo>
                  <a:cubicBezTo>
                    <a:pt x="685132" y="255230"/>
                    <a:pt x="611750" y="328851"/>
                    <a:pt x="521223" y="328851"/>
                  </a:cubicBezTo>
                  <a:cubicBezTo>
                    <a:pt x="430695" y="328851"/>
                    <a:pt x="357313" y="255230"/>
                    <a:pt x="357313" y="164465"/>
                  </a:cubicBezTo>
                  <a:cubicBezTo>
                    <a:pt x="357313" y="73620"/>
                    <a:pt x="430695" y="40"/>
                    <a:pt x="521223" y="40"/>
                  </a:cubicBezTo>
                  <a:close/>
                  <a:moveTo>
                    <a:pt x="672591" y="470218"/>
                  </a:moveTo>
                  <a:cubicBezTo>
                    <a:pt x="629371" y="441960"/>
                    <a:pt x="577262" y="425490"/>
                    <a:pt x="521223" y="425490"/>
                  </a:cubicBezTo>
                  <a:cubicBezTo>
                    <a:pt x="473439" y="425490"/>
                    <a:pt x="428513" y="437436"/>
                    <a:pt x="389579" y="458470"/>
                  </a:cubicBezTo>
                  <a:moveTo>
                    <a:pt x="1273976" y="40"/>
                  </a:moveTo>
                  <a:cubicBezTo>
                    <a:pt x="1364464" y="40"/>
                    <a:pt x="1437806" y="73620"/>
                    <a:pt x="1437806" y="164465"/>
                  </a:cubicBezTo>
                  <a:cubicBezTo>
                    <a:pt x="1437806" y="255230"/>
                    <a:pt x="1364464" y="328851"/>
                    <a:pt x="1273976" y="328851"/>
                  </a:cubicBezTo>
                  <a:cubicBezTo>
                    <a:pt x="1183449" y="328851"/>
                    <a:pt x="1110027" y="255230"/>
                    <a:pt x="1110027" y="164465"/>
                  </a:cubicBezTo>
                  <a:cubicBezTo>
                    <a:pt x="1110027" y="73620"/>
                    <a:pt x="1183449" y="40"/>
                    <a:pt x="1273976" y="40"/>
                  </a:cubicBezTo>
                  <a:close/>
                  <a:moveTo>
                    <a:pt x="1420264" y="466963"/>
                  </a:moveTo>
                  <a:cubicBezTo>
                    <a:pt x="1378037" y="440690"/>
                    <a:pt x="1327832" y="425490"/>
                    <a:pt x="1273976" y="425490"/>
                  </a:cubicBezTo>
                  <a:cubicBezTo>
                    <a:pt x="1217779" y="425490"/>
                    <a:pt x="1165669" y="442000"/>
                    <a:pt x="1122370" y="470337"/>
                  </a:cubicBezTo>
                </a:path>
              </a:pathLst>
            </a:custGeom>
            <a:noFill/>
            <a:ln w="19050" cap="rnd">
              <a:solidFill>
                <a:schemeClr val="accent5"/>
              </a:solidFill>
              <a:prstDash val="solid"/>
              <a:round/>
            </a:ln>
          </p:spPr>
          <p:txBody>
            <a:bodyPr rtlCol="0" anchor="ctr"/>
            <a:lstStyle/>
            <a:p>
              <a:endParaRPr lang="fr-FR"/>
            </a:p>
          </p:txBody>
        </p:sp>
      </p:grpSp>
    </p:spTree>
    <p:extLst>
      <p:ext uri="{BB962C8B-B14F-4D97-AF65-F5344CB8AC3E}">
        <p14:creationId xmlns:p14="http://schemas.microsoft.com/office/powerpoint/2010/main" val="12746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E8C23AC-2EBF-45FB-8B4A-9974CD292EC3}"/>
              </a:ext>
            </a:extLst>
          </p:cNvPr>
          <p:cNvSpPr>
            <a:spLocks noGrp="1"/>
          </p:cNvSpPr>
          <p:nvPr>
            <p:ph type="body" idx="1"/>
          </p:nvPr>
        </p:nvSpPr>
        <p:spPr>
          <a:xfrm>
            <a:off x="2254083" y="2801135"/>
            <a:ext cx="6146800" cy="1255728"/>
          </a:xfrm>
        </p:spPr>
        <p:txBody>
          <a:bodyPr/>
          <a:lstStyle/>
          <a:p>
            <a:r>
              <a:rPr lang="fr-FR" dirty="0"/>
              <a:t>Quelles conséquences pour</a:t>
            </a:r>
            <a:br>
              <a:rPr lang="fr-FR" dirty="0"/>
            </a:br>
            <a:r>
              <a:rPr lang="fr-FR" dirty="0"/>
              <a:t>les professionnels des centres d’AMP et de dons ?</a:t>
            </a:r>
          </a:p>
        </p:txBody>
      </p:sp>
      <p:sp>
        <p:nvSpPr>
          <p:cNvPr id="4" name="Rectangle 3">
            <a:extLst>
              <a:ext uri="{FF2B5EF4-FFF2-40B4-BE49-F238E27FC236}">
                <a16:creationId xmlns:a16="http://schemas.microsoft.com/office/drawing/2014/main" id="{AB31451F-E388-494F-B462-CE2DEA7A43CA}"/>
              </a:ext>
            </a:extLst>
          </p:cNvPr>
          <p:cNvSpPr/>
          <p:nvPr/>
        </p:nvSpPr>
        <p:spPr>
          <a:xfrm>
            <a:off x="1734532" y="2686001"/>
            <a:ext cx="456086" cy="4560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30000" rIns="0" bIns="0" rtlCol="0" anchor="b"/>
          <a:lstStyle/>
          <a:p>
            <a:pPr algn="r"/>
            <a:r>
              <a:rPr lang="fr-FR" sz="3200" b="1"/>
              <a:t>C</a:t>
            </a:r>
          </a:p>
        </p:txBody>
      </p:sp>
      <p:pic>
        <p:nvPicPr>
          <p:cNvPr id="5" name="Image 4" descr="Une image contenant texte&#10;&#10;Description générée automatiquement">
            <a:extLst>
              <a:ext uri="{FF2B5EF4-FFF2-40B4-BE49-F238E27FC236}">
                <a16:creationId xmlns:a16="http://schemas.microsoft.com/office/drawing/2014/main" id="{8A2B343C-6704-DF46-9445-29D9E7879C83}"/>
              </a:ext>
            </a:extLst>
          </p:cNvPr>
          <p:cNvPicPr>
            <a:picLocks noChangeAspect="1"/>
          </p:cNvPicPr>
          <p:nvPr/>
        </p:nvPicPr>
        <p:blipFill rotWithShape="1">
          <a:blip r:embed="rId3"/>
          <a:srcRect t="2992" r="3087"/>
          <a:stretch/>
        </p:blipFill>
        <p:spPr>
          <a:xfrm>
            <a:off x="7280800" y="3641955"/>
            <a:ext cx="3771014" cy="321604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C316A00-04B4-449B-B5D4-EAA3407B7764}"/>
              </a:ext>
            </a:extLst>
          </p:cNvPr>
          <p:cNvSpPr>
            <a:spLocks noGrp="1"/>
          </p:cNvSpPr>
          <p:nvPr>
            <p:ph idx="1"/>
          </p:nvPr>
        </p:nvSpPr>
        <p:spPr>
          <a:xfrm>
            <a:off x="900400" y="1296000"/>
            <a:ext cx="10182666" cy="313932"/>
          </a:xfrm>
        </p:spPr>
        <p:txBody>
          <a:bodyPr/>
          <a:lstStyle/>
          <a:p>
            <a:pPr marL="0" indent="0">
              <a:buNone/>
            </a:pPr>
            <a:r>
              <a:rPr lang="fr-FR" dirty="0"/>
              <a:t>Prise en charge des couples de femmes et des femmes célibataires en âge de procréer. </a:t>
            </a:r>
          </a:p>
        </p:txBody>
      </p:sp>
      <p:sp>
        <p:nvSpPr>
          <p:cNvPr id="3" name="Titre 2">
            <a:extLst>
              <a:ext uri="{FF2B5EF4-FFF2-40B4-BE49-F238E27FC236}">
                <a16:creationId xmlns:a16="http://schemas.microsoft.com/office/drawing/2014/main" id="{27B304B7-5B7A-457E-A905-DE7757F6A751}"/>
              </a:ext>
            </a:extLst>
          </p:cNvPr>
          <p:cNvSpPr>
            <a:spLocks noGrp="1"/>
          </p:cNvSpPr>
          <p:nvPr>
            <p:ph type="title"/>
          </p:nvPr>
        </p:nvSpPr>
        <p:spPr>
          <a:xfrm>
            <a:off x="900400" y="807680"/>
            <a:ext cx="10182666" cy="341632"/>
          </a:xfrm>
        </p:spPr>
        <p:txBody>
          <a:bodyPr/>
          <a:lstStyle/>
          <a:p>
            <a:r>
              <a:rPr lang="fr-FR" dirty="0"/>
              <a:t>L’ACCUEIL DE NOUVEAUX PUBLICS </a:t>
            </a:r>
            <a:r>
              <a:rPr lang="fr-FR" dirty="0">
                <a:solidFill>
                  <a:schemeClr val="accent2"/>
                </a:solidFill>
              </a:rPr>
              <a:t>POUR LES AMP AVEC TIERS DONNEUR</a:t>
            </a:r>
          </a:p>
        </p:txBody>
      </p:sp>
      <p:sp>
        <p:nvSpPr>
          <p:cNvPr id="4" name="Espace réservé du contenu 1">
            <a:extLst>
              <a:ext uri="{FF2B5EF4-FFF2-40B4-BE49-F238E27FC236}">
                <a16:creationId xmlns:a16="http://schemas.microsoft.com/office/drawing/2014/main" id="{E5718885-950D-4314-8C7B-DDC99045F7BA}"/>
              </a:ext>
            </a:extLst>
          </p:cNvPr>
          <p:cNvSpPr txBox="1">
            <a:spLocks/>
          </p:cNvSpPr>
          <p:nvPr/>
        </p:nvSpPr>
        <p:spPr>
          <a:xfrm>
            <a:off x="900400" y="2835829"/>
            <a:ext cx="10182666" cy="313932"/>
          </a:xfrm>
          <a:prstGeom prst="rect">
            <a:avLst/>
          </a:prstGeom>
        </p:spPr>
        <p:txBody>
          <a:bodyPr vert="horz" wrap="square" lIns="91440" tIns="45720" rIns="91440" bIns="45720" rtlCol="0">
            <a:spAutoFit/>
          </a:bodyPr>
          <a:lstStyle>
            <a:lvl1pPr marL="216000" indent="-216000" algn="l" defTabSz="914400" rtl="0" eaLnBrk="1" latinLnBrk="0" hangingPunct="1">
              <a:lnSpc>
                <a:spcPct val="90000"/>
              </a:lnSpc>
              <a:spcBef>
                <a:spcPts val="1200"/>
              </a:spcBef>
              <a:buClr>
                <a:schemeClr val="accent2"/>
              </a:buClr>
              <a:buFont typeface="Arial" panose="020B0604020202020204" pitchFamily="34" charset="0"/>
              <a:buChar char="●"/>
              <a:defRPr sz="1600" kern="1200">
                <a:solidFill>
                  <a:schemeClr val="tx1"/>
                </a:solidFill>
                <a:latin typeface="+mn-lt"/>
                <a:ea typeface="+mn-ea"/>
                <a:cs typeface="+mn-cs"/>
              </a:defRPr>
            </a:lvl1pPr>
            <a:lvl2pPr marL="432000" indent="-180000" algn="l" defTabSz="914400" rtl="0" eaLnBrk="1" latinLnBrk="0" hangingPunct="1">
              <a:lnSpc>
                <a:spcPct val="90000"/>
              </a:lnSpc>
              <a:spcBef>
                <a:spcPts val="600"/>
              </a:spcBef>
              <a:buClr>
                <a:schemeClr val="accent3"/>
              </a:buClr>
              <a:buFont typeface="Calibri" panose="020F0502020204030204" pitchFamily="34" charset="0"/>
              <a:buChar char="‒"/>
              <a:defRPr sz="1400" kern="1200">
                <a:solidFill>
                  <a:schemeClr val="tx1"/>
                </a:solidFill>
                <a:latin typeface="+mn-lt"/>
                <a:ea typeface="+mn-ea"/>
                <a:cs typeface="+mn-cs"/>
              </a:defRPr>
            </a:lvl2pPr>
            <a:lvl3pPr marL="684000" indent="-180000" algn="l" defTabSz="914400" rtl="0" eaLnBrk="1" latinLnBrk="0" hangingPunct="1">
              <a:lnSpc>
                <a:spcPct val="90000"/>
              </a:lnSpc>
              <a:spcBef>
                <a:spcPts val="400"/>
              </a:spcBef>
              <a:buClr>
                <a:schemeClr val="accent3"/>
              </a:buClr>
              <a:buFont typeface="Calibri" panose="020F0502020204030204" pitchFamily="34" charset="0"/>
              <a:buChar char="‒"/>
              <a:defRPr sz="1200" kern="1200">
                <a:solidFill>
                  <a:schemeClr val="tx1"/>
                </a:solidFill>
                <a:latin typeface="+mn-lt"/>
                <a:ea typeface="+mn-ea"/>
                <a:cs typeface="+mn-cs"/>
              </a:defRPr>
            </a:lvl3pPr>
            <a:lvl4pPr marL="936000" indent="-180000" algn="l" defTabSz="914400" rtl="0" eaLnBrk="1" latinLnBrk="0" hangingPunct="1">
              <a:lnSpc>
                <a:spcPct val="90000"/>
              </a:lnSpc>
              <a:spcBef>
                <a:spcPts val="200"/>
              </a:spcBef>
              <a:buClr>
                <a:schemeClr val="accent3"/>
              </a:buClr>
              <a:buFont typeface="Calibri" panose="020F0502020204030204" pitchFamily="34" charset="0"/>
              <a:buChar char="‒"/>
              <a:defRPr sz="1100" kern="1200">
                <a:solidFill>
                  <a:schemeClr val="tx1"/>
                </a:solidFill>
                <a:latin typeface="+mn-lt"/>
                <a:ea typeface="+mn-ea"/>
                <a:cs typeface="+mn-cs"/>
              </a:defRPr>
            </a:lvl4pPr>
            <a:lvl5pPr marL="1188000" indent="-180000" algn="l" defTabSz="914400" rtl="0" eaLnBrk="1" latinLnBrk="0" hangingPunct="1">
              <a:lnSpc>
                <a:spcPct val="90000"/>
              </a:lnSpc>
              <a:spcBef>
                <a:spcPts val="200"/>
              </a:spcBef>
              <a:buClr>
                <a:schemeClr val="accent3"/>
              </a:buClr>
              <a:buFont typeface="Calibri" panose="020F05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Précisée par décret en Conseil d’État. </a:t>
            </a:r>
          </a:p>
        </p:txBody>
      </p:sp>
      <p:sp>
        <p:nvSpPr>
          <p:cNvPr id="5" name="Titre 2">
            <a:extLst>
              <a:ext uri="{FF2B5EF4-FFF2-40B4-BE49-F238E27FC236}">
                <a16:creationId xmlns:a16="http://schemas.microsoft.com/office/drawing/2014/main" id="{BEB18914-BAB2-474F-A389-724108A47168}"/>
              </a:ext>
            </a:extLst>
          </p:cNvPr>
          <p:cNvSpPr txBox="1">
            <a:spLocks/>
          </p:cNvSpPr>
          <p:nvPr/>
        </p:nvSpPr>
        <p:spPr>
          <a:xfrm>
            <a:off x="900400" y="2341205"/>
            <a:ext cx="10182666" cy="341632"/>
          </a:xfrm>
          <a:prstGeom prst="rect">
            <a:avLst/>
          </a:prstGeom>
        </p:spPr>
        <p:txBody>
          <a:bodyPr vert="horz" wrap="square" lIns="91440" tIns="45720" rIns="91440" bIns="45720" rtlCol="0" anchor="b">
            <a:spAutoFit/>
          </a:bodyPr>
          <a:lstStyle>
            <a:lvl1pPr algn="l" defTabSz="914400" rtl="0" eaLnBrk="1" latinLnBrk="0" hangingPunct="1">
              <a:lnSpc>
                <a:spcPct val="90000"/>
              </a:lnSpc>
              <a:spcBef>
                <a:spcPct val="0"/>
              </a:spcBef>
              <a:buNone/>
              <a:defRPr sz="1800" b="1" kern="1200" cap="all" baseline="0">
                <a:solidFill>
                  <a:schemeClr val="accent1"/>
                </a:solidFill>
                <a:latin typeface="+mj-lt"/>
                <a:ea typeface="+mj-ea"/>
                <a:cs typeface="+mj-cs"/>
              </a:defRPr>
            </a:lvl1pPr>
          </a:lstStyle>
          <a:p>
            <a:r>
              <a:rPr lang="fr-FR" dirty="0"/>
              <a:t>LA COMPOSITION DE </a:t>
            </a:r>
            <a:r>
              <a:rPr lang="fr-FR" dirty="0">
                <a:solidFill>
                  <a:schemeClr val="accent2"/>
                </a:solidFill>
              </a:rPr>
              <a:t>L’ÉQUIPE CLINICOBIOLOGIQUE</a:t>
            </a:r>
          </a:p>
        </p:txBody>
      </p:sp>
      <p:sp>
        <p:nvSpPr>
          <p:cNvPr id="6" name="Espace réservé du contenu 1">
            <a:extLst>
              <a:ext uri="{FF2B5EF4-FFF2-40B4-BE49-F238E27FC236}">
                <a16:creationId xmlns:a16="http://schemas.microsoft.com/office/drawing/2014/main" id="{3A32DC57-08D6-4168-A5BA-5987A6F5904D}"/>
              </a:ext>
            </a:extLst>
          </p:cNvPr>
          <p:cNvSpPr txBox="1">
            <a:spLocks/>
          </p:cNvSpPr>
          <p:nvPr/>
        </p:nvSpPr>
        <p:spPr>
          <a:xfrm>
            <a:off x="2311400" y="4348456"/>
            <a:ext cx="9194800" cy="1421928"/>
          </a:xfrm>
          <a:prstGeom prst="rect">
            <a:avLst/>
          </a:prstGeom>
        </p:spPr>
        <p:txBody>
          <a:bodyPr vert="horz" wrap="square" lIns="91440" tIns="45720" rIns="91440" bIns="45720" rtlCol="0">
            <a:spAutoFit/>
          </a:bodyPr>
          <a:lstStyle>
            <a:lvl1pPr marL="216000" indent="-216000" algn="l" defTabSz="914400" rtl="0" eaLnBrk="1" latinLnBrk="0" hangingPunct="1">
              <a:lnSpc>
                <a:spcPct val="90000"/>
              </a:lnSpc>
              <a:spcBef>
                <a:spcPts val="1200"/>
              </a:spcBef>
              <a:buClr>
                <a:schemeClr val="accent2"/>
              </a:buClr>
              <a:buFont typeface="Arial" panose="020B0604020202020204" pitchFamily="34" charset="0"/>
              <a:buChar char="●"/>
              <a:defRPr sz="1600" kern="1200">
                <a:solidFill>
                  <a:schemeClr val="tx1"/>
                </a:solidFill>
                <a:latin typeface="+mn-lt"/>
                <a:ea typeface="+mn-ea"/>
                <a:cs typeface="+mn-cs"/>
              </a:defRPr>
            </a:lvl1pPr>
            <a:lvl2pPr marL="432000" indent="-180000" algn="l" defTabSz="914400" rtl="0" eaLnBrk="1" latinLnBrk="0" hangingPunct="1">
              <a:lnSpc>
                <a:spcPct val="90000"/>
              </a:lnSpc>
              <a:spcBef>
                <a:spcPts val="600"/>
              </a:spcBef>
              <a:buClr>
                <a:schemeClr val="accent3"/>
              </a:buClr>
              <a:buFont typeface="Calibri" panose="020F0502020204030204" pitchFamily="34" charset="0"/>
              <a:buChar char="‒"/>
              <a:defRPr sz="1400" kern="1200">
                <a:solidFill>
                  <a:schemeClr val="tx1"/>
                </a:solidFill>
                <a:latin typeface="+mn-lt"/>
                <a:ea typeface="+mn-ea"/>
                <a:cs typeface="+mn-cs"/>
              </a:defRPr>
            </a:lvl2pPr>
            <a:lvl3pPr marL="684000" indent="-180000" algn="l" defTabSz="914400" rtl="0" eaLnBrk="1" latinLnBrk="0" hangingPunct="1">
              <a:lnSpc>
                <a:spcPct val="90000"/>
              </a:lnSpc>
              <a:spcBef>
                <a:spcPts val="400"/>
              </a:spcBef>
              <a:buClr>
                <a:schemeClr val="accent3"/>
              </a:buClr>
              <a:buFont typeface="Calibri" panose="020F0502020204030204" pitchFamily="34" charset="0"/>
              <a:buChar char="‒"/>
              <a:defRPr sz="1200" kern="1200">
                <a:solidFill>
                  <a:schemeClr val="tx1"/>
                </a:solidFill>
                <a:latin typeface="+mn-lt"/>
                <a:ea typeface="+mn-ea"/>
                <a:cs typeface="+mn-cs"/>
              </a:defRPr>
            </a:lvl3pPr>
            <a:lvl4pPr marL="936000" indent="-180000" algn="l" defTabSz="914400" rtl="0" eaLnBrk="1" latinLnBrk="0" hangingPunct="1">
              <a:lnSpc>
                <a:spcPct val="90000"/>
              </a:lnSpc>
              <a:spcBef>
                <a:spcPts val="200"/>
              </a:spcBef>
              <a:buClr>
                <a:schemeClr val="accent3"/>
              </a:buClr>
              <a:buFont typeface="Calibri" panose="020F0502020204030204" pitchFamily="34" charset="0"/>
              <a:buChar char="‒"/>
              <a:defRPr sz="1100" kern="1200">
                <a:solidFill>
                  <a:schemeClr val="tx1"/>
                </a:solidFill>
                <a:latin typeface="+mn-lt"/>
                <a:ea typeface="+mn-ea"/>
                <a:cs typeface="+mn-cs"/>
              </a:defRPr>
            </a:lvl4pPr>
            <a:lvl5pPr marL="1188000" indent="-180000" algn="l" defTabSz="914400" rtl="0" eaLnBrk="1" latinLnBrk="0" hangingPunct="1">
              <a:lnSpc>
                <a:spcPct val="90000"/>
              </a:lnSpc>
              <a:spcBef>
                <a:spcPts val="200"/>
              </a:spcBef>
              <a:buClr>
                <a:schemeClr val="accent3"/>
              </a:buClr>
              <a:buFont typeface="Calibri" panose="020F05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dirty="0"/>
              <a:t>Ouverture au secteur privé lucratif de l’activité d’autoconservation d’ovocytes : </a:t>
            </a:r>
            <a:r>
              <a:rPr lang="fr-FR" i="1" dirty="0"/>
              <a:t>"Par dérogation, si aucun organisme ou établissement de santé public ou privé à but non lucratif n’assure cette activité dans un département, le directeur général de l’agence régionale de santé peut autoriser un établissement de santé privé à but lucratif à la pratiquer (...) sous réserve de la garantie par celui-ci de l’absence de facturation de dépassements des tarifs fixés par l’autorité administrative et des tarifs des honoraires prévus au 1° du I de l’article L. 162‑14‑1 du code de la sécurité sociale". </a:t>
            </a:r>
          </a:p>
        </p:txBody>
      </p:sp>
      <p:sp>
        <p:nvSpPr>
          <p:cNvPr id="7" name="Titre 2">
            <a:extLst>
              <a:ext uri="{FF2B5EF4-FFF2-40B4-BE49-F238E27FC236}">
                <a16:creationId xmlns:a16="http://schemas.microsoft.com/office/drawing/2014/main" id="{2C278D68-1C62-4E4A-A7A1-8EA68594293B}"/>
              </a:ext>
            </a:extLst>
          </p:cNvPr>
          <p:cNvSpPr txBox="1">
            <a:spLocks/>
          </p:cNvSpPr>
          <p:nvPr/>
        </p:nvSpPr>
        <p:spPr>
          <a:xfrm>
            <a:off x="900399" y="3865205"/>
            <a:ext cx="10824875" cy="341632"/>
          </a:xfrm>
          <a:prstGeom prst="rect">
            <a:avLst/>
          </a:prstGeom>
        </p:spPr>
        <p:txBody>
          <a:bodyPr vert="horz" wrap="square" lIns="91440" tIns="45720" rIns="91440" bIns="45720" rtlCol="0" anchor="b">
            <a:spAutoFit/>
          </a:bodyPr>
          <a:lstStyle>
            <a:lvl1pPr algn="l" defTabSz="914400" rtl="0" eaLnBrk="1" latinLnBrk="0" hangingPunct="1">
              <a:lnSpc>
                <a:spcPct val="90000"/>
              </a:lnSpc>
              <a:spcBef>
                <a:spcPct val="0"/>
              </a:spcBef>
              <a:buNone/>
              <a:defRPr sz="1800" b="1" kern="1200" cap="all" baseline="0">
                <a:solidFill>
                  <a:schemeClr val="accent1"/>
                </a:solidFill>
                <a:latin typeface="+mj-lt"/>
                <a:ea typeface="+mj-ea"/>
                <a:cs typeface="+mj-cs"/>
              </a:defRPr>
            </a:lvl1pPr>
          </a:lstStyle>
          <a:p>
            <a:r>
              <a:rPr lang="fr-FR" dirty="0"/>
              <a:t>L’OUVERTURE AU SECTEUR PRIVÉ </a:t>
            </a:r>
            <a:r>
              <a:rPr lang="fr-FR" dirty="0">
                <a:solidFill>
                  <a:schemeClr val="accent2"/>
                </a:solidFill>
              </a:rPr>
              <a:t>AVEC INTERDICTION DE DÉPASSEMENT D’HONORAIRES </a:t>
            </a:r>
          </a:p>
        </p:txBody>
      </p:sp>
      <p:grpSp>
        <p:nvGrpSpPr>
          <p:cNvPr id="14" name="Groupe 13">
            <a:extLst>
              <a:ext uri="{FF2B5EF4-FFF2-40B4-BE49-F238E27FC236}">
                <a16:creationId xmlns:a16="http://schemas.microsoft.com/office/drawing/2014/main" id="{0B8C4474-4D8D-4622-BF6C-4A828DD73CDC}"/>
              </a:ext>
            </a:extLst>
          </p:cNvPr>
          <p:cNvGrpSpPr/>
          <p:nvPr/>
        </p:nvGrpSpPr>
        <p:grpSpPr>
          <a:xfrm>
            <a:off x="8117850" y="2048773"/>
            <a:ext cx="807693" cy="1107153"/>
            <a:chOff x="9942071" y="1055022"/>
            <a:chExt cx="1140995" cy="1564029"/>
          </a:xfrm>
        </p:grpSpPr>
        <p:sp>
          <p:nvSpPr>
            <p:cNvPr id="11" name="Forme libre : forme 10">
              <a:extLst>
                <a:ext uri="{FF2B5EF4-FFF2-40B4-BE49-F238E27FC236}">
                  <a16:creationId xmlns:a16="http://schemas.microsoft.com/office/drawing/2014/main" id="{A8E73510-3798-4BA9-AE6B-08EF8398FA39}"/>
                </a:ext>
              </a:extLst>
            </p:cNvPr>
            <p:cNvSpPr/>
            <p:nvPr/>
          </p:nvSpPr>
          <p:spPr>
            <a:xfrm>
              <a:off x="10250552" y="1956637"/>
              <a:ext cx="519829" cy="268785"/>
            </a:xfrm>
            <a:custGeom>
              <a:avLst/>
              <a:gdLst>
                <a:gd name="connsiteX0" fmla="*/ 106 w 519829"/>
                <a:gd name="connsiteY0" fmla="*/ 5283 h 268785"/>
                <a:gd name="connsiteX1" fmla="*/ 519936 w 519829"/>
                <a:gd name="connsiteY1" fmla="*/ 204 h 268785"/>
                <a:gd name="connsiteX2" fmla="*/ 519936 w 519829"/>
                <a:gd name="connsiteY2" fmla="*/ 94036 h 268785"/>
                <a:gd name="connsiteX3" fmla="*/ 342431 w 519829"/>
                <a:gd name="connsiteY3" fmla="*/ 268990 h 268785"/>
                <a:gd name="connsiteX4" fmla="*/ 170005 w 519829"/>
                <a:gd name="connsiteY4" fmla="*/ 268990 h 268785"/>
                <a:gd name="connsiteX5" fmla="*/ 2634 w 519829"/>
                <a:gd name="connsiteY5" fmla="*/ 91508 h 268785"/>
                <a:gd name="connsiteX6" fmla="*/ 106 w 519829"/>
                <a:gd name="connsiteY6" fmla="*/ 5283 h 26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829" h="268785">
                  <a:moveTo>
                    <a:pt x="106" y="5283"/>
                  </a:moveTo>
                  <a:lnTo>
                    <a:pt x="519936" y="204"/>
                  </a:lnTo>
                  <a:lnTo>
                    <a:pt x="519936" y="94036"/>
                  </a:lnTo>
                  <a:lnTo>
                    <a:pt x="342431" y="268990"/>
                  </a:lnTo>
                  <a:lnTo>
                    <a:pt x="170005" y="268990"/>
                  </a:lnTo>
                  <a:lnTo>
                    <a:pt x="2634" y="91508"/>
                  </a:lnTo>
                  <a:lnTo>
                    <a:pt x="106" y="5283"/>
                  </a:lnTo>
                  <a:close/>
                </a:path>
              </a:pathLst>
            </a:custGeom>
            <a:solidFill>
              <a:srgbClr val="562583"/>
            </a:solidFill>
            <a:ln w="23713" cap="flat">
              <a:noFill/>
              <a:prstDash val="solid"/>
              <a:miter/>
            </a:ln>
          </p:spPr>
          <p:txBody>
            <a:bodyPr rtlCol="0" anchor="ctr"/>
            <a:lstStyle/>
            <a:p>
              <a:endParaRPr lang="fr-FR"/>
            </a:p>
          </p:txBody>
        </p:sp>
        <p:sp>
          <p:nvSpPr>
            <p:cNvPr id="12" name="Forme libre : forme 11">
              <a:extLst>
                <a:ext uri="{FF2B5EF4-FFF2-40B4-BE49-F238E27FC236}">
                  <a16:creationId xmlns:a16="http://schemas.microsoft.com/office/drawing/2014/main" id="{4B3DA6E4-F0C7-4EC8-AD88-C05CB9D9425A}"/>
                </a:ext>
              </a:extLst>
            </p:cNvPr>
            <p:cNvSpPr/>
            <p:nvPr/>
          </p:nvSpPr>
          <p:spPr>
            <a:xfrm>
              <a:off x="10324439" y="1055022"/>
              <a:ext cx="376280" cy="382599"/>
            </a:xfrm>
            <a:custGeom>
              <a:avLst/>
              <a:gdLst>
                <a:gd name="connsiteX0" fmla="*/ 188282 w 376280"/>
                <a:gd name="connsiteY0" fmla="*/ 382643 h 382599"/>
                <a:gd name="connsiteX1" fmla="*/ 376398 w 376280"/>
                <a:gd name="connsiteY1" fmla="*/ 191379 h 382599"/>
                <a:gd name="connsiteX2" fmla="*/ 188282 w 376280"/>
                <a:gd name="connsiteY2" fmla="*/ 44 h 382599"/>
                <a:gd name="connsiteX3" fmla="*/ 118 w 376280"/>
                <a:gd name="connsiteY3" fmla="*/ 191379 h 382599"/>
                <a:gd name="connsiteX4" fmla="*/ 188282 w 376280"/>
                <a:gd name="connsiteY4" fmla="*/ 382643 h 382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80" h="382599">
                  <a:moveTo>
                    <a:pt x="188282" y="382643"/>
                  </a:moveTo>
                  <a:cubicBezTo>
                    <a:pt x="292152" y="382524"/>
                    <a:pt x="376398" y="296871"/>
                    <a:pt x="376398" y="191379"/>
                  </a:cubicBezTo>
                  <a:cubicBezTo>
                    <a:pt x="376398" y="85482"/>
                    <a:pt x="292152" y="-147"/>
                    <a:pt x="188282" y="44"/>
                  </a:cubicBezTo>
                  <a:cubicBezTo>
                    <a:pt x="84292" y="-147"/>
                    <a:pt x="22" y="85482"/>
                    <a:pt x="118" y="191379"/>
                  </a:cubicBezTo>
                  <a:cubicBezTo>
                    <a:pt x="22" y="296871"/>
                    <a:pt x="84292" y="382524"/>
                    <a:pt x="188282" y="382643"/>
                  </a:cubicBezTo>
                </a:path>
              </a:pathLst>
            </a:custGeom>
            <a:solidFill>
              <a:schemeClr val="accent4"/>
            </a:solidFill>
            <a:ln w="15875" cap="flat">
              <a:solidFill>
                <a:schemeClr val="accent3"/>
              </a:solidFill>
              <a:prstDash val="solid"/>
              <a:miter/>
            </a:ln>
          </p:spPr>
          <p:txBody>
            <a:bodyPr rtlCol="0" anchor="ctr"/>
            <a:lstStyle/>
            <a:p>
              <a:endParaRPr lang="fr-FR"/>
            </a:p>
          </p:txBody>
        </p:sp>
        <p:sp>
          <p:nvSpPr>
            <p:cNvPr id="13" name="Forme libre : forme 12">
              <a:extLst>
                <a:ext uri="{FF2B5EF4-FFF2-40B4-BE49-F238E27FC236}">
                  <a16:creationId xmlns:a16="http://schemas.microsoft.com/office/drawing/2014/main" id="{8AD35665-91E9-4964-81AB-B01C8EA3E765}"/>
                </a:ext>
              </a:extLst>
            </p:cNvPr>
            <p:cNvSpPr/>
            <p:nvPr/>
          </p:nvSpPr>
          <p:spPr>
            <a:xfrm>
              <a:off x="9942071" y="1535122"/>
              <a:ext cx="1140995" cy="1083929"/>
            </a:xfrm>
            <a:custGeom>
              <a:avLst/>
              <a:gdLst>
                <a:gd name="connsiteX0" fmla="*/ 828438 w 1140995"/>
                <a:gd name="connsiteY0" fmla="*/ 426797 h 1083929"/>
                <a:gd name="connsiteX1" fmla="*/ 309778 w 1140995"/>
                <a:gd name="connsiteY1" fmla="*/ 426797 h 1083929"/>
                <a:gd name="connsiteX2" fmla="*/ 309778 w 1140995"/>
                <a:gd name="connsiteY2" fmla="*/ 258044 h 1083929"/>
                <a:gd name="connsiteX3" fmla="*/ 135015 w 1140995"/>
                <a:gd name="connsiteY3" fmla="*/ 437385 h 1083929"/>
                <a:gd name="connsiteX4" fmla="*/ 28068 w 1140995"/>
                <a:gd name="connsiteY4" fmla="*/ 334063 h 1083929"/>
                <a:gd name="connsiteX5" fmla="*/ 317575 w 1140995"/>
                <a:gd name="connsiteY5" fmla="*/ 39072 h 1083929"/>
                <a:gd name="connsiteX6" fmla="*/ 407997 w 1140995"/>
                <a:gd name="connsiteY6" fmla="*/ 204 h 1083929"/>
                <a:gd name="connsiteX7" fmla="*/ 730625 w 1140995"/>
                <a:gd name="connsiteY7" fmla="*/ 204 h 1083929"/>
                <a:gd name="connsiteX8" fmla="*/ 822811 w 1140995"/>
                <a:gd name="connsiteY8" fmla="*/ 39072 h 1083929"/>
                <a:gd name="connsiteX9" fmla="*/ 1115799 w 1140995"/>
                <a:gd name="connsiteY9" fmla="*/ 337544 h 1083929"/>
                <a:gd name="connsiteX10" fmla="*/ 1008853 w 1140995"/>
                <a:gd name="connsiteY10" fmla="*/ 440008 h 1083929"/>
                <a:gd name="connsiteX11" fmla="*/ 828438 w 1140995"/>
                <a:gd name="connsiteY11" fmla="*/ 257233 h 1083929"/>
                <a:gd name="connsiteX12" fmla="*/ 828438 w 1140995"/>
                <a:gd name="connsiteY12" fmla="*/ 426797 h 1083929"/>
                <a:gd name="connsiteX13" fmla="*/ 828438 w 1140995"/>
                <a:gd name="connsiteY13" fmla="*/ 513332 h 1083929"/>
                <a:gd name="connsiteX14" fmla="*/ 655846 w 1140995"/>
                <a:gd name="connsiteY14" fmla="*/ 688214 h 1083929"/>
                <a:gd name="connsiteX15" fmla="*/ 782798 w 1140995"/>
                <a:gd name="connsiteY15" fmla="*/ 816193 h 1083929"/>
                <a:gd name="connsiteX16" fmla="*/ 653246 w 1140995"/>
                <a:gd name="connsiteY16" fmla="*/ 947867 h 1083929"/>
                <a:gd name="connsiteX17" fmla="*/ 761028 w 1140995"/>
                <a:gd name="connsiteY17" fmla="*/ 1056530 h 1083929"/>
                <a:gd name="connsiteX18" fmla="*/ 965359 w 1140995"/>
                <a:gd name="connsiteY18" fmla="*/ 840133 h 1083929"/>
                <a:gd name="connsiteX19" fmla="*/ 974944 w 1140995"/>
                <a:gd name="connsiteY19" fmla="*/ 662628 h 1083929"/>
                <a:gd name="connsiteX20" fmla="*/ 828438 w 1140995"/>
                <a:gd name="connsiteY20" fmla="*/ 513332 h 1083929"/>
                <a:gd name="connsiteX21" fmla="*/ 309778 w 1140995"/>
                <a:gd name="connsiteY21" fmla="*/ 513332 h 1083929"/>
                <a:gd name="connsiteX22" fmla="*/ 481941 w 1140995"/>
                <a:gd name="connsiteY22" fmla="*/ 688214 h 1083929"/>
                <a:gd name="connsiteX23" fmla="*/ 355871 w 1140995"/>
                <a:gd name="connsiteY23" fmla="*/ 816193 h 1083929"/>
                <a:gd name="connsiteX24" fmla="*/ 485423 w 1140995"/>
                <a:gd name="connsiteY24" fmla="*/ 947867 h 1083929"/>
                <a:gd name="connsiteX25" fmla="*/ 377570 w 1140995"/>
                <a:gd name="connsiteY25" fmla="*/ 1056530 h 1083929"/>
                <a:gd name="connsiteX26" fmla="*/ 172404 w 1140995"/>
                <a:gd name="connsiteY26" fmla="*/ 840133 h 1083929"/>
                <a:gd name="connsiteX27" fmla="*/ 163701 w 1140995"/>
                <a:gd name="connsiteY27" fmla="*/ 662628 h 1083929"/>
                <a:gd name="connsiteX28" fmla="*/ 309778 w 1140995"/>
                <a:gd name="connsiteY28" fmla="*/ 513332 h 1083929"/>
                <a:gd name="connsiteX29" fmla="*/ 309778 w 1140995"/>
                <a:gd name="connsiteY29" fmla="*/ 426797 h 1083929"/>
                <a:gd name="connsiteX30" fmla="*/ 309778 w 1140995"/>
                <a:gd name="connsiteY30" fmla="*/ 513332 h 1083929"/>
                <a:gd name="connsiteX31" fmla="*/ 481941 w 1140995"/>
                <a:gd name="connsiteY31" fmla="*/ 688214 h 1083929"/>
                <a:gd name="connsiteX32" fmla="*/ 655846 w 1140995"/>
                <a:gd name="connsiteY32" fmla="*/ 688214 h 1083929"/>
                <a:gd name="connsiteX33" fmla="*/ 828438 w 1140995"/>
                <a:gd name="connsiteY33" fmla="*/ 513332 h 1083929"/>
                <a:gd name="connsiteX34" fmla="*/ 828438 w 1140995"/>
                <a:gd name="connsiteY34" fmla="*/ 426797 h 1083929"/>
                <a:gd name="connsiteX35" fmla="*/ 309778 w 1140995"/>
                <a:gd name="connsiteY35" fmla="*/ 426797 h 1083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40995" h="1083929">
                  <a:moveTo>
                    <a:pt x="828438" y="426797"/>
                  </a:moveTo>
                  <a:lnTo>
                    <a:pt x="309778" y="426797"/>
                  </a:lnTo>
                  <a:lnTo>
                    <a:pt x="309778" y="258044"/>
                  </a:lnTo>
                  <a:lnTo>
                    <a:pt x="135015" y="437385"/>
                  </a:lnTo>
                  <a:cubicBezTo>
                    <a:pt x="55801" y="517768"/>
                    <a:pt x="-51384" y="414779"/>
                    <a:pt x="28068" y="334063"/>
                  </a:cubicBezTo>
                  <a:lnTo>
                    <a:pt x="317575" y="39072"/>
                  </a:lnTo>
                  <a:cubicBezTo>
                    <a:pt x="341230" y="15584"/>
                    <a:pt x="366935" y="514"/>
                    <a:pt x="407997" y="204"/>
                  </a:cubicBezTo>
                  <a:lnTo>
                    <a:pt x="730625" y="204"/>
                  </a:lnTo>
                  <a:cubicBezTo>
                    <a:pt x="771210" y="514"/>
                    <a:pt x="798703" y="15155"/>
                    <a:pt x="822811" y="39072"/>
                  </a:cubicBezTo>
                  <a:lnTo>
                    <a:pt x="1115799" y="337544"/>
                  </a:lnTo>
                  <a:cubicBezTo>
                    <a:pt x="1191174" y="413802"/>
                    <a:pt x="1081104" y="517768"/>
                    <a:pt x="1008853" y="440008"/>
                  </a:cubicBezTo>
                  <a:lnTo>
                    <a:pt x="828438" y="257233"/>
                  </a:lnTo>
                  <a:lnTo>
                    <a:pt x="828438" y="426797"/>
                  </a:lnTo>
                  <a:close/>
                  <a:moveTo>
                    <a:pt x="828438" y="513332"/>
                  </a:moveTo>
                  <a:lnTo>
                    <a:pt x="655846" y="688214"/>
                  </a:lnTo>
                  <a:lnTo>
                    <a:pt x="782798" y="816193"/>
                  </a:lnTo>
                  <a:lnTo>
                    <a:pt x="653246" y="947867"/>
                  </a:lnTo>
                  <a:cubicBezTo>
                    <a:pt x="576607" y="1025364"/>
                    <a:pt x="682004" y="1136341"/>
                    <a:pt x="761028" y="1056530"/>
                  </a:cubicBezTo>
                  <a:lnTo>
                    <a:pt x="965359" y="840133"/>
                  </a:lnTo>
                  <a:cubicBezTo>
                    <a:pt x="1009592" y="794374"/>
                    <a:pt x="1021801" y="710248"/>
                    <a:pt x="974944" y="662628"/>
                  </a:cubicBezTo>
                  <a:cubicBezTo>
                    <a:pt x="974491" y="662247"/>
                    <a:pt x="828438" y="513332"/>
                    <a:pt x="828438" y="513332"/>
                  </a:cubicBezTo>
                  <a:moveTo>
                    <a:pt x="309778" y="513332"/>
                  </a:moveTo>
                  <a:lnTo>
                    <a:pt x="481941" y="688214"/>
                  </a:lnTo>
                  <a:lnTo>
                    <a:pt x="355871" y="816193"/>
                  </a:lnTo>
                  <a:lnTo>
                    <a:pt x="485423" y="947867"/>
                  </a:lnTo>
                  <a:cubicBezTo>
                    <a:pt x="561609" y="1025364"/>
                    <a:pt x="456212" y="1136341"/>
                    <a:pt x="377570" y="1056530"/>
                  </a:cubicBezTo>
                  <a:lnTo>
                    <a:pt x="172404" y="840133"/>
                  </a:lnTo>
                  <a:cubicBezTo>
                    <a:pt x="128553" y="794374"/>
                    <a:pt x="116439" y="710248"/>
                    <a:pt x="163701" y="662628"/>
                  </a:cubicBezTo>
                  <a:cubicBezTo>
                    <a:pt x="163701" y="662247"/>
                    <a:pt x="309778" y="513332"/>
                    <a:pt x="309778" y="513332"/>
                  </a:cubicBezTo>
                  <a:moveTo>
                    <a:pt x="309778" y="426797"/>
                  </a:moveTo>
                  <a:lnTo>
                    <a:pt x="309778" y="513332"/>
                  </a:lnTo>
                  <a:lnTo>
                    <a:pt x="481941" y="688214"/>
                  </a:lnTo>
                  <a:lnTo>
                    <a:pt x="655846" y="688214"/>
                  </a:lnTo>
                  <a:lnTo>
                    <a:pt x="828438" y="513332"/>
                  </a:lnTo>
                  <a:lnTo>
                    <a:pt x="828438" y="426797"/>
                  </a:lnTo>
                  <a:lnTo>
                    <a:pt x="309778" y="426797"/>
                  </a:lnTo>
                  <a:close/>
                </a:path>
              </a:pathLst>
            </a:custGeom>
            <a:noFill/>
            <a:ln w="15875" cap="flat">
              <a:solidFill>
                <a:schemeClr val="accent3"/>
              </a:solidFill>
              <a:prstDash val="solid"/>
              <a:miter/>
            </a:ln>
          </p:spPr>
          <p:txBody>
            <a:bodyPr rtlCol="0" anchor="ctr"/>
            <a:lstStyle/>
            <a:p>
              <a:endParaRPr lang="fr-FR"/>
            </a:p>
          </p:txBody>
        </p:sp>
      </p:grpSp>
      <p:grpSp>
        <p:nvGrpSpPr>
          <p:cNvPr id="10" name="Graphique 8">
            <a:extLst>
              <a:ext uri="{FF2B5EF4-FFF2-40B4-BE49-F238E27FC236}">
                <a16:creationId xmlns:a16="http://schemas.microsoft.com/office/drawing/2014/main" id="{B202AFE9-2B3D-4864-8C40-3F608E0B8CBA}"/>
              </a:ext>
            </a:extLst>
          </p:cNvPr>
          <p:cNvGrpSpPr/>
          <p:nvPr/>
        </p:nvGrpSpPr>
        <p:grpSpPr>
          <a:xfrm>
            <a:off x="975482" y="4440722"/>
            <a:ext cx="1034736" cy="993984"/>
            <a:chOff x="975482" y="4440722"/>
            <a:chExt cx="1034736" cy="993984"/>
          </a:xfrm>
        </p:grpSpPr>
        <p:sp>
          <p:nvSpPr>
            <p:cNvPr id="15" name="Forme libre : forme 14">
              <a:extLst>
                <a:ext uri="{FF2B5EF4-FFF2-40B4-BE49-F238E27FC236}">
                  <a16:creationId xmlns:a16="http://schemas.microsoft.com/office/drawing/2014/main" id="{02B976A8-4679-464A-9255-1537E30D412A}"/>
                </a:ext>
              </a:extLst>
            </p:cNvPr>
            <p:cNvSpPr/>
            <p:nvPr/>
          </p:nvSpPr>
          <p:spPr>
            <a:xfrm>
              <a:off x="976328" y="5099049"/>
              <a:ext cx="293479" cy="302987"/>
            </a:xfrm>
            <a:custGeom>
              <a:avLst/>
              <a:gdLst>
                <a:gd name="connsiteX0" fmla="*/ 53244 w 293479"/>
                <a:gd name="connsiteY0" fmla="*/ 258 h 302987"/>
                <a:gd name="connsiteX1" fmla="*/ 13349 w 293479"/>
                <a:gd name="connsiteY1" fmla="*/ 25906 h 302987"/>
                <a:gd name="connsiteX2" fmla="*/ 56 w 293479"/>
                <a:gd name="connsiteY2" fmla="*/ 62000 h 302987"/>
                <a:gd name="connsiteX3" fmla="*/ 248887 w 293479"/>
                <a:gd name="connsiteY3" fmla="*/ 303246 h 302987"/>
                <a:gd name="connsiteX4" fmla="*/ 280228 w 293479"/>
                <a:gd name="connsiteY4" fmla="*/ 257643 h 302987"/>
                <a:gd name="connsiteX5" fmla="*/ 293536 w 293479"/>
                <a:gd name="connsiteY5" fmla="*/ 253858 h 302987"/>
                <a:gd name="connsiteX6" fmla="*/ 53244 w 293479"/>
                <a:gd name="connsiteY6" fmla="*/ 258 h 302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479" h="302987">
                  <a:moveTo>
                    <a:pt x="53244" y="258"/>
                  </a:moveTo>
                  <a:cubicBezTo>
                    <a:pt x="53244" y="258"/>
                    <a:pt x="20950" y="18305"/>
                    <a:pt x="13349" y="25906"/>
                  </a:cubicBezTo>
                  <a:cubicBezTo>
                    <a:pt x="5734" y="33506"/>
                    <a:pt x="56" y="62000"/>
                    <a:pt x="56" y="62000"/>
                  </a:cubicBezTo>
                  <a:lnTo>
                    <a:pt x="248887" y="303246"/>
                  </a:lnTo>
                  <a:cubicBezTo>
                    <a:pt x="248887" y="303246"/>
                    <a:pt x="266934" y="261459"/>
                    <a:pt x="280228" y="257643"/>
                  </a:cubicBezTo>
                  <a:lnTo>
                    <a:pt x="293536" y="253858"/>
                  </a:lnTo>
                  <a:lnTo>
                    <a:pt x="53244" y="258"/>
                  </a:lnTo>
                  <a:close/>
                </a:path>
              </a:pathLst>
            </a:custGeom>
            <a:solidFill>
              <a:srgbClr val="5C108C"/>
            </a:solidFill>
            <a:ln w="14825" cap="flat">
              <a:noFill/>
              <a:prstDash val="solid"/>
              <a:miter/>
            </a:ln>
          </p:spPr>
          <p:txBody>
            <a:bodyPr rtlCol="0" anchor="ctr"/>
            <a:lstStyle/>
            <a:p>
              <a:endParaRPr lang="fr-FR"/>
            </a:p>
          </p:txBody>
        </p:sp>
        <p:sp>
          <p:nvSpPr>
            <p:cNvPr id="16" name="Forme libre : forme 15">
              <a:extLst>
                <a:ext uri="{FF2B5EF4-FFF2-40B4-BE49-F238E27FC236}">
                  <a16:creationId xmlns:a16="http://schemas.microsoft.com/office/drawing/2014/main" id="{F43FEC5B-3384-42F3-ACA4-9825DB70B721}"/>
                </a:ext>
              </a:extLst>
            </p:cNvPr>
            <p:cNvSpPr/>
            <p:nvPr/>
          </p:nvSpPr>
          <p:spPr>
            <a:xfrm>
              <a:off x="1653642" y="5122796"/>
              <a:ext cx="356576" cy="188042"/>
            </a:xfrm>
            <a:custGeom>
              <a:avLst/>
              <a:gdLst>
                <a:gd name="connsiteX0" fmla="*/ 248 w 356576"/>
                <a:gd name="connsiteY0" fmla="*/ 5937 h 188042"/>
                <a:gd name="connsiteX1" fmla="*/ 188306 w 356576"/>
                <a:gd name="connsiteY1" fmla="*/ 188287 h 188042"/>
                <a:gd name="connsiteX2" fmla="*/ 356409 w 356576"/>
                <a:gd name="connsiteY2" fmla="*/ 244 h 188042"/>
              </a:gdLst>
              <a:ahLst/>
              <a:cxnLst>
                <a:cxn ang="0">
                  <a:pos x="connsiteX0" y="connsiteY0"/>
                </a:cxn>
                <a:cxn ang="0">
                  <a:pos x="connsiteX1" y="connsiteY1"/>
                </a:cxn>
                <a:cxn ang="0">
                  <a:pos x="connsiteX2" y="connsiteY2"/>
                </a:cxn>
              </a:cxnLst>
              <a:rect l="l" t="t" r="r" b="b"/>
              <a:pathLst>
                <a:path w="356576" h="188042">
                  <a:moveTo>
                    <a:pt x="248" y="5937"/>
                  </a:moveTo>
                  <a:cubicBezTo>
                    <a:pt x="248" y="5937"/>
                    <a:pt x="3080" y="188287"/>
                    <a:pt x="188306" y="188287"/>
                  </a:cubicBezTo>
                  <a:cubicBezTo>
                    <a:pt x="373518" y="188287"/>
                    <a:pt x="356409" y="244"/>
                    <a:pt x="356409" y="244"/>
                  </a:cubicBezTo>
                </a:path>
              </a:pathLst>
            </a:custGeom>
            <a:solidFill>
              <a:srgbClr val="F3C7A7"/>
            </a:solidFill>
            <a:ln w="15875" cap="flat">
              <a:solidFill>
                <a:schemeClr val="accent3"/>
              </a:solidFill>
              <a:prstDash val="solid"/>
              <a:miter/>
            </a:ln>
          </p:spPr>
          <p:txBody>
            <a:bodyPr rtlCol="0" anchor="ctr"/>
            <a:lstStyle/>
            <a:p>
              <a:endParaRPr lang="fr-FR"/>
            </a:p>
          </p:txBody>
        </p:sp>
        <p:sp>
          <p:nvSpPr>
            <p:cNvPr id="17" name="Forme libre : forme 16">
              <a:extLst>
                <a:ext uri="{FF2B5EF4-FFF2-40B4-BE49-F238E27FC236}">
                  <a16:creationId xmlns:a16="http://schemas.microsoft.com/office/drawing/2014/main" id="{B90E74CD-CB9B-4640-B213-E3039A81F5E7}"/>
                </a:ext>
              </a:extLst>
            </p:cNvPr>
            <p:cNvSpPr/>
            <p:nvPr/>
          </p:nvSpPr>
          <p:spPr>
            <a:xfrm>
              <a:off x="1160760" y="5000274"/>
              <a:ext cx="356241" cy="185243"/>
            </a:xfrm>
            <a:custGeom>
              <a:avLst/>
              <a:gdLst>
                <a:gd name="connsiteX0" fmla="*/ 130 w 356241"/>
                <a:gd name="connsiteY0" fmla="*/ 210 h 185243"/>
                <a:gd name="connsiteX1" fmla="*/ 179633 w 356241"/>
                <a:gd name="connsiteY1" fmla="*/ 185422 h 185243"/>
                <a:gd name="connsiteX2" fmla="*/ 356291 w 356241"/>
                <a:gd name="connsiteY2" fmla="*/ 210 h 185243"/>
              </a:gdLst>
              <a:ahLst/>
              <a:cxnLst>
                <a:cxn ang="0">
                  <a:pos x="connsiteX0" y="connsiteY0"/>
                </a:cxn>
                <a:cxn ang="0">
                  <a:pos x="connsiteX1" y="connsiteY1"/>
                </a:cxn>
                <a:cxn ang="0">
                  <a:pos x="connsiteX2" y="connsiteY2"/>
                </a:cxn>
              </a:cxnLst>
              <a:rect l="l" t="t" r="r" b="b"/>
              <a:pathLst>
                <a:path w="356241" h="185243">
                  <a:moveTo>
                    <a:pt x="130" y="210"/>
                  </a:moveTo>
                  <a:cubicBezTo>
                    <a:pt x="130" y="210"/>
                    <a:pt x="-5578" y="188268"/>
                    <a:pt x="179633" y="185422"/>
                  </a:cubicBezTo>
                  <a:cubicBezTo>
                    <a:pt x="364845" y="182575"/>
                    <a:pt x="356291" y="210"/>
                    <a:pt x="356291" y="210"/>
                  </a:cubicBezTo>
                </a:path>
              </a:pathLst>
            </a:custGeom>
            <a:solidFill>
              <a:srgbClr val="F3C7A7"/>
            </a:solidFill>
            <a:ln w="15875" cap="flat">
              <a:solidFill>
                <a:schemeClr val="accent3"/>
              </a:solidFill>
              <a:prstDash val="solid"/>
              <a:miter/>
            </a:ln>
          </p:spPr>
          <p:txBody>
            <a:bodyPr rtlCol="0" anchor="ctr"/>
            <a:lstStyle/>
            <a:p>
              <a:endParaRPr lang="fr-FR"/>
            </a:p>
          </p:txBody>
        </p:sp>
        <p:sp>
          <p:nvSpPr>
            <p:cNvPr id="18" name="Forme libre : forme 17">
              <a:extLst>
                <a:ext uri="{FF2B5EF4-FFF2-40B4-BE49-F238E27FC236}">
                  <a16:creationId xmlns:a16="http://schemas.microsoft.com/office/drawing/2014/main" id="{78CEE022-94A5-43E6-B21F-01D88354A5D1}"/>
                </a:ext>
              </a:extLst>
            </p:cNvPr>
            <p:cNvSpPr/>
            <p:nvPr/>
          </p:nvSpPr>
          <p:spPr>
            <a:xfrm rot="5400000" flipV="1">
              <a:off x="1439102" y="4575711"/>
              <a:ext cx="273554" cy="3576"/>
            </a:xfrm>
            <a:custGeom>
              <a:avLst/>
              <a:gdLst>
                <a:gd name="connsiteX0" fmla="*/ 189 w 273554"/>
                <a:gd name="connsiteY0" fmla="*/ 68 h 3576"/>
                <a:gd name="connsiteX1" fmla="*/ 273744 w 273554"/>
                <a:gd name="connsiteY1" fmla="*/ 68 h 3576"/>
              </a:gdLst>
              <a:ahLst/>
              <a:cxnLst>
                <a:cxn ang="0">
                  <a:pos x="connsiteX0" y="connsiteY0"/>
                </a:cxn>
                <a:cxn ang="0">
                  <a:pos x="connsiteX1" y="connsiteY1"/>
                </a:cxn>
              </a:cxnLst>
              <a:rect l="l" t="t" r="r" b="b"/>
              <a:pathLst>
                <a:path w="273554" h="3576">
                  <a:moveTo>
                    <a:pt x="189" y="68"/>
                  </a:moveTo>
                  <a:lnTo>
                    <a:pt x="273744" y="68"/>
                  </a:lnTo>
                </a:path>
              </a:pathLst>
            </a:custGeom>
            <a:noFill/>
            <a:ln w="15875" cap="rnd">
              <a:solidFill>
                <a:schemeClr val="accent3"/>
              </a:solidFill>
              <a:prstDash val="solid"/>
              <a:miter/>
            </a:ln>
          </p:spPr>
          <p:txBody>
            <a:bodyPr rtlCol="0" anchor="ctr"/>
            <a:lstStyle/>
            <a:p>
              <a:endParaRPr lang="fr-FR"/>
            </a:p>
          </p:txBody>
        </p:sp>
        <p:sp>
          <p:nvSpPr>
            <p:cNvPr id="19" name="Forme libre : forme 18">
              <a:extLst>
                <a:ext uri="{FF2B5EF4-FFF2-40B4-BE49-F238E27FC236}">
                  <a16:creationId xmlns:a16="http://schemas.microsoft.com/office/drawing/2014/main" id="{7C40249D-4874-48F0-BFEB-96C12CD473BC}"/>
                </a:ext>
              </a:extLst>
            </p:cNvPr>
            <p:cNvSpPr/>
            <p:nvPr/>
          </p:nvSpPr>
          <p:spPr>
            <a:xfrm rot="11642221" flipV="1">
              <a:off x="1321001" y="4719677"/>
              <a:ext cx="516916" cy="3576"/>
            </a:xfrm>
            <a:custGeom>
              <a:avLst/>
              <a:gdLst>
                <a:gd name="connsiteX0" fmla="*/ 207 w 516916"/>
                <a:gd name="connsiteY0" fmla="*/ 96 h 3576"/>
                <a:gd name="connsiteX1" fmla="*/ 517123 w 516916"/>
                <a:gd name="connsiteY1" fmla="*/ 96 h 3576"/>
              </a:gdLst>
              <a:ahLst/>
              <a:cxnLst>
                <a:cxn ang="0">
                  <a:pos x="connsiteX0" y="connsiteY0"/>
                </a:cxn>
                <a:cxn ang="0">
                  <a:pos x="connsiteX1" y="connsiteY1"/>
                </a:cxn>
              </a:cxnLst>
              <a:rect l="l" t="t" r="r" b="b"/>
              <a:pathLst>
                <a:path w="516916" h="3576">
                  <a:moveTo>
                    <a:pt x="207" y="96"/>
                  </a:moveTo>
                  <a:lnTo>
                    <a:pt x="517123" y="96"/>
                  </a:lnTo>
                </a:path>
              </a:pathLst>
            </a:custGeom>
            <a:noFill/>
            <a:ln w="15875" cap="flat">
              <a:solidFill>
                <a:schemeClr val="accent3"/>
              </a:solidFill>
              <a:prstDash val="solid"/>
              <a:miter/>
            </a:ln>
          </p:spPr>
          <p:txBody>
            <a:bodyPr rtlCol="0" anchor="ctr"/>
            <a:lstStyle/>
            <a:p>
              <a:endParaRPr lang="fr-FR"/>
            </a:p>
          </p:txBody>
        </p:sp>
        <p:sp>
          <p:nvSpPr>
            <p:cNvPr id="20" name="Forme libre : forme 19">
              <a:extLst>
                <a:ext uri="{FF2B5EF4-FFF2-40B4-BE49-F238E27FC236}">
                  <a16:creationId xmlns:a16="http://schemas.microsoft.com/office/drawing/2014/main" id="{E7511207-AC59-4AA3-96DD-E9F4E4D5835D}"/>
                </a:ext>
              </a:extLst>
            </p:cNvPr>
            <p:cNvSpPr/>
            <p:nvPr/>
          </p:nvSpPr>
          <p:spPr>
            <a:xfrm>
              <a:off x="975482" y="5060094"/>
              <a:ext cx="604168" cy="374612"/>
            </a:xfrm>
            <a:custGeom>
              <a:avLst/>
              <a:gdLst>
                <a:gd name="connsiteX0" fmla="*/ 188256 w 604168"/>
                <a:gd name="connsiteY0" fmla="*/ 260 h 374612"/>
                <a:gd name="connsiteX1" fmla="*/ 48647 w 604168"/>
                <a:gd name="connsiteY1" fmla="*/ 40155 h 374612"/>
                <a:gd name="connsiteX2" fmla="*/ 213 w 604168"/>
                <a:gd name="connsiteY2" fmla="*/ 99989 h 374612"/>
                <a:gd name="connsiteX3" fmla="*/ 270892 w 604168"/>
                <a:gd name="connsiteY3" fmla="*/ 364975 h 374612"/>
                <a:gd name="connsiteX4" fmla="*/ 313633 w 604168"/>
                <a:gd name="connsiteY4" fmla="*/ 373529 h 374612"/>
                <a:gd name="connsiteX5" fmla="*/ 604266 w 604168"/>
                <a:gd name="connsiteY5" fmla="*/ 282354 h 374612"/>
                <a:gd name="connsiteX6" fmla="*/ 598573 w 604168"/>
                <a:gd name="connsiteY6" fmla="*/ 196857 h 374612"/>
                <a:gd name="connsiteX7" fmla="*/ 476058 w 604168"/>
                <a:gd name="connsiteY7" fmla="*/ 94296 h 37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4168" h="374612">
                  <a:moveTo>
                    <a:pt x="188256" y="260"/>
                  </a:moveTo>
                  <a:lnTo>
                    <a:pt x="48647" y="40155"/>
                  </a:lnTo>
                  <a:cubicBezTo>
                    <a:pt x="48647" y="40155"/>
                    <a:pt x="-2648" y="60094"/>
                    <a:pt x="213" y="99989"/>
                  </a:cubicBezTo>
                  <a:lnTo>
                    <a:pt x="270892" y="364975"/>
                  </a:lnTo>
                  <a:cubicBezTo>
                    <a:pt x="270892" y="364975"/>
                    <a:pt x="282292" y="379222"/>
                    <a:pt x="313633" y="373529"/>
                  </a:cubicBezTo>
                  <a:cubicBezTo>
                    <a:pt x="344988" y="367836"/>
                    <a:pt x="604266" y="282354"/>
                    <a:pt x="604266" y="282354"/>
                  </a:cubicBezTo>
                  <a:lnTo>
                    <a:pt x="598573" y="196857"/>
                  </a:lnTo>
                  <a:lnTo>
                    <a:pt x="476058" y="94296"/>
                  </a:lnTo>
                </a:path>
              </a:pathLst>
            </a:custGeom>
            <a:noFill/>
            <a:ln w="15875" cap="flat">
              <a:solidFill>
                <a:schemeClr val="accent3"/>
              </a:solidFill>
              <a:prstDash val="solid"/>
              <a:miter/>
            </a:ln>
          </p:spPr>
          <p:txBody>
            <a:bodyPr rtlCol="0" anchor="ctr"/>
            <a:lstStyle/>
            <a:p>
              <a:endParaRPr lang="fr-FR"/>
            </a:p>
          </p:txBody>
        </p:sp>
        <p:sp>
          <p:nvSpPr>
            <p:cNvPr id="21" name="Forme libre : forme 20">
              <a:extLst>
                <a:ext uri="{FF2B5EF4-FFF2-40B4-BE49-F238E27FC236}">
                  <a16:creationId xmlns:a16="http://schemas.microsoft.com/office/drawing/2014/main" id="{896B2434-81B1-4B32-B711-57297D653090}"/>
                </a:ext>
              </a:extLst>
            </p:cNvPr>
            <p:cNvSpPr/>
            <p:nvPr/>
          </p:nvSpPr>
          <p:spPr>
            <a:xfrm>
              <a:off x="1024151" y="5099985"/>
              <a:ext cx="549926" cy="251692"/>
            </a:xfrm>
            <a:custGeom>
              <a:avLst/>
              <a:gdLst>
                <a:gd name="connsiteX0" fmla="*/ 93 w 549926"/>
                <a:gd name="connsiteY0" fmla="*/ 249 h 251692"/>
                <a:gd name="connsiteX1" fmla="*/ 251786 w 549926"/>
                <a:gd name="connsiteY1" fmla="*/ 251942 h 251692"/>
                <a:gd name="connsiteX2" fmla="*/ 550019 w 549926"/>
                <a:gd name="connsiteY2" fmla="*/ 156967 h 251692"/>
              </a:gdLst>
              <a:ahLst/>
              <a:cxnLst>
                <a:cxn ang="0">
                  <a:pos x="connsiteX0" y="connsiteY0"/>
                </a:cxn>
                <a:cxn ang="0">
                  <a:pos x="connsiteX1" y="connsiteY1"/>
                </a:cxn>
                <a:cxn ang="0">
                  <a:pos x="connsiteX2" y="connsiteY2"/>
                </a:cxn>
              </a:cxnLst>
              <a:rect l="l" t="t" r="r" b="b"/>
              <a:pathLst>
                <a:path w="549926" h="251692">
                  <a:moveTo>
                    <a:pt x="93" y="249"/>
                  </a:moveTo>
                  <a:lnTo>
                    <a:pt x="251786" y="251942"/>
                  </a:lnTo>
                  <a:lnTo>
                    <a:pt x="550019" y="156967"/>
                  </a:lnTo>
                </a:path>
              </a:pathLst>
            </a:custGeom>
            <a:noFill/>
            <a:ln w="15875" cap="flat">
              <a:solidFill>
                <a:schemeClr val="accent3"/>
              </a:solidFill>
              <a:prstDash val="solid"/>
              <a:miter/>
            </a:ln>
          </p:spPr>
          <p:txBody>
            <a:bodyPr rtlCol="0" anchor="ctr"/>
            <a:lstStyle/>
            <a:p>
              <a:endParaRPr lang="fr-FR"/>
            </a:p>
          </p:txBody>
        </p:sp>
        <p:sp>
          <p:nvSpPr>
            <p:cNvPr id="22" name="Forme libre : forme 21">
              <a:extLst>
                <a:ext uri="{FF2B5EF4-FFF2-40B4-BE49-F238E27FC236}">
                  <a16:creationId xmlns:a16="http://schemas.microsoft.com/office/drawing/2014/main" id="{3F5063BC-AEC5-4768-A761-807739D12D06}"/>
                </a:ext>
              </a:extLst>
            </p:cNvPr>
            <p:cNvSpPr/>
            <p:nvPr/>
          </p:nvSpPr>
          <p:spPr>
            <a:xfrm rot="-1045683" flipV="1">
              <a:off x="1276305" y="5341705"/>
              <a:ext cx="307607" cy="377"/>
            </a:xfrm>
            <a:custGeom>
              <a:avLst/>
              <a:gdLst>
                <a:gd name="connsiteX0" fmla="*/ 138 w 307607"/>
                <a:gd name="connsiteY0" fmla="*/ 648 h 377"/>
                <a:gd name="connsiteX1" fmla="*/ 307746 w 307607"/>
                <a:gd name="connsiteY1" fmla="*/ 648 h 377"/>
              </a:gdLst>
              <a:ahLst/>
              <a:cxnLst>
                <a:cxn ang="0">
                  <a:pos x="connsiteX0" y="connsiteY0"/>
                </a:cxn>
                <a:cxn ang="0">
                  <a:pos x="connsiteX1" y="connsiteY1"/>
                </a:cxn>
              </a:cxnLst>
              <a:rect l="l" t="t" r="r" b="b"/>
              <a:pathLst>
                <a:path w="307607" h="377">
                  <a:moveTo>
                    <a:pt x="138" y="648"/>
                  </a:moveTo>
                  <a:cubicBezTo>
                    <a:pt x="2851" y="-202"/>
                    <a:pt x="307746" y="648"/>
                    <a:pt x="307746" y="648"/>
                  </a:cubicBezTo>
                </a:path>
              </a:pathLst>
            </a:custGeom>
            <a:noFill/>
            <a:ln w="15875" cap="flat">
              <a:solidFill>
                <a:schemeClr val="accent3"/>
              </a:solidFill>
              <a:prstDash val="solid"/>
              <a:miter/>
            </a:ln>
          </p:spPr>
          <p:txBody>
            <a:bodyPr rtlCol="0" anchor="ctr"/>
            <a:lstStyle/>
            <a:p>
              <a:endParaRPr lang="fr-FR"/>
            </a:p>
          </p:txBody>
        </p:sp>
        <p:sp>
          <p:nvSpPr>
            <p:cNvPr id="23" name="Forme libre : forme 22">
              <a:extLst>
                <a:ext uri="{FF2B5EF4-FFF2-40B4-BE49-F238E27FC236}">
                  <a16:creationId xmlns:a16="http://schemas.microsoft.com/office/drawing/2014/main" id="{DE8A6778-D449-4097-AE54-0976997FF1A7}"/>
                </a:ext>
              </a:extLst>
            </p:cNvPr>
            <p:cNvSpPr/>
            <p:nvPr/>
          </p:nvSpPr>
          <p:spPr>
            <a:xfrm rot="-2700502" flipV="1">
              <a:off x="1209593" y="5365953"/>
              <a:ext cx="72531" cy="12233"/>
            </a:xfrm>
            <a:custGeom>
              <a:avLst/>
              <a:gdLst>
                <a:gd name="connsiteX0" fmla="*/ 95 w 72531"/>
                <a:gd name="connsiteY0" fmla="*/ 280 h 12233"/>
                <a:gd name="connsiteX1" fmla="*/ 72627 w 72531"/>
                <a:gd name="connsiteY1" fmla="*/ 280 h 12233"/>
              </a:gdLst>
              <a:ahLst/>
              <a:cxnLst>
                <a:cxn ang="0">
                  <a:pos x="connsiteX0" y="connsiteY0"/>
                </a:cxn>
                <a:cxn ang="0">
                  <a:pos x="connsiteX1" y="connsiteY1"/>
                </a:cxn>
              </a:cxnLst>
              <a:rect l="l" t="t" r="r" b="b"/>
              <a:pathLst>
                <a:path w="72531" h="12233">
                  <a:moveTo>
                    <a:pt x="95" y="280"/>
                  </a:moveTo>
                  <a:cubicBezTo>
                    <a:pt x="38380" y="27805"/>
                    <a:pt x="72627" y="280"/>
                    <a:pt x="72627" y="280"/>
                  </a:cubicBezTo>
                </a:path>
              </a:pathLst>
            </a:custGeom>
            <a:noFill/>
            <a:ln w="15875" cap="flat">
              <a:solidFill>
                <a:schemeClr val="accent3"/>
              </a:solidFill>
              <a:prstDash val="solid"/>
              <a:miter/>
            </a:ln>
          </p:spPr>
          <p:txBody>
            <a:bodyPr rtlCol="0" anchor="ctr"/>
            <a:lstStyle/>
            <a:p>
              <a:endParaRPr lang="fr-FR"/>
            </a:p>
          </p:txBody>
        </p:sp>
        <p:sp>
          <p:nvSpPr>
            <p:cNvPr id="24" name="Forme libre : forme 23">
              <a:extLst>
                <a:ext uri="{FF2B5EF4-FFF2-40B4-BE49-F238E27FC236}">
                  <a16:creationId xmlns:a16="http://schemas.microsoft.com/office/drawing/2014/main" id="{C07684D3-CC0E-4333-8F2E-B9F03D9D1606}"/>
                </a:ext>
              </a:extLst>
            </p:cNvPr>
            <p:cNvSpPr/>
            <p:nvPr/>
          </p:nvSpPr>
          <p:spPr>
            <a:xfrm rot="9786035" flipV="1">
              <a:off x="1135546" y="5122914"/>
              <a:ext cx="53113" cy="3576"/>
            </a:xfrm>
            <a:custGeom>
              <a:avLst/>
              <a:gdLst>
                <a:gd name="connsiteX0" fmla="*/ 75 w 53113"/>
                <a:gd name="connsiteY0" fmla="*/ 213 h 3576"/>
                <a:gd name="connsiteX1" fmla="*/ 53188 w 53113"/>
                <a:gd name="connsiteY1" fmla="*/ 213 h 3576"/>
              </a:gdLst>
              <a:ahLst/>
              <a:cxnLst>
                <a:cxn ang="0">
                  <a:pos x="connsiteX0" y="connsiteY0"/>
                </a:cxn>
                <a:cxn ang="0">
                  <a:pos x="connsiteX1" y="connsiteY1"/>
                </a:cxn>
              </a:cxnLst>
              <a:rect l="l" t="t" r="r" b="b"/>
              <a:pathLst>
                <a:path w="53113" h="3576">
                  <a:moveTo>
                    <a:pt x="75" y="213"/>
                  </a:moveTo>
                  <a:lnTo>
                    <a:pt x="53188" y="213"/>
                  </a:lnTo>
                </a:path>
              </a:pathLst>
            </a:custGeom>
            <a:noFill/>
            <a:ln w="15875" cap="rnd">
              <a:solidFill>
                <a:schemeClr val="accent3"/>
              </a:solidFill>
              <a:prstDash val="solid"/>
              <a:miter/>
            </a:ln>
          </p:spPr>
          <p:txBody>
            <a:bodyPr rtlCol="0" anchor="ctr"/>
            <a:lstStyle/>
            <a:p>
              <a:endParaRPr lang="fr-FR"/>
            </a:p>
          </p:txBody>
        </p:sp>
        <p:sp>
          <p:nvSpPr>
            <p:cNvPr id="25" name="Forme libre : forme 24">
              <a:extLst>
                <a:ext uri="{FF2B5EF4-FFF2-40B4-BE49-F238E27FC236}">
                  <a16:creationId xmlns:a16="http://schemas.microsoft.com/office/drawing/2014/main" id="{630E87EB-F622-4A18-A6AF-98A8162407B5}"/>
                </a:ext>
              </a:extLst>
            </p:cNvPr>
            <p:cNvSpPr/>
            <p:nvPr/>
          </p:nvSpPr>
          <p:spPr>
            <a:xfrm rot="9665988" flipV="1">
              <a:off x="1160653" y="5156514"/>
              <a:ext cx="55721" cy="14"/>
            </a:xfrm>
            <a:custGeom>
              <a:avLst/>
              <a:gdLst>
                <a:gd name="connsiteX0" fmla="*/ 82 w 55721"/>
                <a:gd name="connsiteY0" fmla="*/ 237 h 14"/>
                <a:gd name="connsiteX1" fmla="*/ 55804 w 55721"/>
                <a:gd name="connsiteY1" fmla="*/ 222 h 14"/>
              </a:gdLst>
              <a:ahLst/>
              <a:cxnLst>
                <a:cxn ang="0">
                  <a:pos x="connsiteX0" y="connsiteY0"/>
                </a:cxn>
                <a:cxn ang="0">
                  <a:pos x="connsiteX1" y="connsiteY1"/>
                </a:cxn>
              </a:cxnLst>
              <a:rect l="l" t="t" r="r" b="b"/>
              <a:pathLst>
                <a:path w="55721" h="14">
                  <a:moveTo>
                    <a:pt x="82" y="237"/>
                  </a:moveTo>
                  <a:lnTo>
                    <a:pt x="55804" y="222"/>
                  </a:lnTo>
                </a:path>
              </a:pathLst>
            </a:custGeom>
            <a:noFill/>
            <a:ln w="15875" cap="rnd">
              <a:solidFill>
                <a:schemeClr val="accent3"/>
              </a:solidFill>
              <a:prstDash val="solid"/>
              <a:miter/>
            </a:ln>
          </p:spPr>
          <p:txBody>
            <a:bodyPr rtlCol="0" anchor="ctr"/>
            <a:lstStyle/>
            <a:p>
              <a:endParaRPr lang="fr-FR"/>
            </a:p>
          </p:txBody>
        </p:sp>
        <p:sp>
          <p:nvSpPr>
            <p:cNvPr id="26" name="Forme libre : forme 25">
              <a:extLst>
                <a:ext uri="{FF2B5EF4-FFF2-40B4-BE49-F238E27FC236}">
                  <a16:creationId xmlns:a16="http://schemas.microsoft.com/office/drawing/2014/main" id="{34B50502-1CB7-4E97-AF50-51E7EB8CD3F0}"/>
                </a:ext>
              </a:extLst>
            </p:cNvPr>
            <p:cNvSpPr/>
            <p:nvPr/>
          </p:nvSpPr>
          <p:spPr>
            <a:xfrm>
              <a:off x="1160779" y="4656988"/>
              <a:ext cx="356160" cy="341928"/>
            </a:xfrm>
            <a:custGeom>
              <a:avLst/>
              <a:gdLst>
                <a:gd name="connsiteX0" fmla="*/ 168225 w 356160"/>
                <a:gd name="connsiteY0" fmla="*/ 142 h 341928"/>
                <a:gd name="connsiteX1" fmla="*/ 356283 w 356160"/>
                <a:gd name="connsiteY1" fmla="*/ 342070 h 341928"/>
                <a:gd name="connsiteX2" fmla="*/ 122 w 356160"/>
                <a:gd name="connsiteY2" fmla="*/ 342070 h 341928"/>
                <a:gd name="connsiteX3" fmla="*/ 168225 w 356160"/>
                <a:gd name="connsiteY3" fmla="*/ 142 h 341928"/>
              </a:gdLst>
              <a:ahLst/>
              <a:cxnLst>
                <a:cxn ang="0">
                  <a:pos x="connsiteX0" y="connsiteY0"/>
                </a:cxn>
                <a:cxn ang="0">
                  <a:pos x="connsiteX1" y="connsiteY1"/>
                </a:cxn>
                <a:cxn ang="0">
                  <a:pos x="connsiteX2" y="connsiteY2"/>
                </a:cxn>
                <a:cxn ang="0">
                  <a:pos x="connsiteX3" y="connsiteY3"/>
                </a:cxn>
              </a:cxnLst>
              <a:rect l="l" t="t" r="r" b="b"/>
              <a:pathLst>
                <a:path w="356160" h="341928">
                  <a:moveTo>
                    <a:pt x="168225" y="142"/>
                  </a:moveTo>
                  <a:lnTo>
                    <a:pt x="356283" y="342070"/>
                  </a:lnTo>
                  <a:lnTo>
                    <a:pt x="122" y="342070"/>
                  </a:lnTo>
                  <a:lnTo>
                    <a:pt x="168225" y="142"/>
                  </a:lnTo>
                  <a:close/>
                </a:path>
              </a:pathLst>
            </a:custGeom>
            <a:noFill/>
            <a:ln w="15875" cap="rnd">
              <a:solidFill>
                <a:schemeClr val="accent3"/>
              </a:solidFill>
              <a:prstDash val="solid"/>
              <a:round/>
            </a:ln>
          </p:spPr>
          <p:txBody>
            <a:bodyPr rtlCol="0" anchor="ctr"/>
            <a:lstStyle/>
            <a:p>
              <a:endParaRPr lang="fr-FR"/>
            </a:p>
          </p:txBody>
        </p:sp>
        <p:sp>
          <p:nvSpPr>
            <p:cNvPr id="27" name="Forme libre : forme 26">
              <a:extLst>
                <a:ext uri="{FF2B5EF4-FFF2-40B4-BE49-F238E27FC236}">
                  <a16:creationId xmlns:a16="http://schemas.microsoft.com/office/drawing/2014/main" id="{CCB1A3D6-1488-4812-B656-58B3FAAB8BEE}"/>
                </a:ext>
              </a:extLst>
            </p:cNvPr>
            <p:cNvSpPr/>
            <p:nvPr/>
          </p:nvSpPr>
          <p:spPr>
            <a:xfrm>
              <a:off x="1653672" y="4782364"/>
              <a:ext cx="356175" cy="344775"/>
            </a:xfrm>
            <a:custGeom>
              <a:avLst/>
              <a:gdLst>
                <a:gd name="connsiteX0" fmla="*/ 176917 w 356175"/>
                <a:gd name="connsiteY0" fmla="*/ 177 h 344775"/>
                <a:gd name="connsiteX1" fmla="*/ 260 w 356175"/>
                <a:gd name="connsiteY1" fmla="*/ 344952 h 344775"/>
                <a:gd name="connsiteX2" fmla="*/ 356436 w 356175"/>
                <a:gd name="connsiteY2" fmla="*/ 339259 h 344775"/>
                <a:gd name="connsiteX3" fmla="*/ 176917 w 356175"/>
                <a:gd name="connsiteY3" fmla="*/ 177 h 344775"/>
              </a:gdLst>
              <a:ahLst/>
              <a:cxnLst>
                <a:cxn ang="0">
                  <a:pos x="connsiteX0" y="connsiteY0"/>
                </a:cxn>
                <a:cxn ang="0">
                  <a:pos x="connsiteX1" y="connsiteY1"/>
                </a:cxn>
                <a:cxn ang="0">
                  <a:pos x="connsiteX2" y="connsiteY2"/>
                </a:cxn>
                <a:cxn ang="0">
                  <a:pos x="connsiteX3" y="connsiteY3"/>
                </a:cxn>
              </a:cxnLst>
              <a:rect l="l" t="t" r="r" b="b"/>
              <a:pathLst>
                <a:path w="356175" h="344775">
                  <a:moveTo>
                    <a:pt x="176917" y="177"/>
                  </a:moveTo>
                  <a:lnTo>
                    <a:pt x="260" y="344952"/>
                  </a:lnTo>
                  <a:lnTo>
                    <a:pt x="356436" y="339259"/>
                  </a:lnTo>
                  <a:lnTo>
                    <a:pt x="176917" y="177"/>
                  </a:lnTo>
                  <a:close/>
                </a:path>
              </a:pathLst>
            </a:custGeom>
            <a:noFill/>
            <a:ln w="15875" cap="rnd">
              <a:solidFill>
                <a:schemeClr val="accent3"/>
              </a:solidFill>
              <a:prstDash val="solid"/>
              <a:round/>
            </a:ln>
          </p:spPr>
          <p:txBody>
            <a:bodyPr rtlCol="0" anchor="ctr"/>
            <a:lstStyle/>
            <a:p>
              <a:endParaRPr lang="fr-FR"/>
            </a:p>
          </p:txBody>
        </p:sp>
      </p:grpSp>
    </p:spTree>
    <p:extLst>
      <p:ext uri="{BB962C8B-B14F-4D97-AF65-F5344CB8AC3E}">
        <p14:creationId xmlns:p14="http://schemas.microsoft.com/office/powerpoint/2010/main" val="2351826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8B93457-EFC0-4725-93B8-14FD0184B3E3}"/>
              </a:ext>
            </a:extLst>
          </p:cNvPr>
          <p:cNvSpPr>
            <a:spLocks noGrp="1"/>
          </p:cNvSpPr>
          <p:nvPr>
            <p:ph type="body" idx="1"/>
          </p:nvPr>
        </p:nvSpPr>
        <p:spPr>
          <a:xfrm>
            <a:off x="2254250" y="2995613"/>
            <a:ext cx="6670676" cy="866775"/>
          </a:xfrm>
        </p:spPr>
        <p:txBody>
          <a:bodyPr/>
          <a:lstStyle/>
          <a:p>
            <a:r>
              <a:rPr lang="fr-FR" dirty="0"/>
              <a:t>Réponses aux questions fréquemment posées par les patients</a:t>
            </a:r>
          </a:p>
        </p:txBody>
      </p:sp>
      <p:sp>
        <p:nvSpPr>
          <p:cNvPr id="4" name="Rectangle 3">
            <a:extLst>
              <a:ext uri="{FF2B5EF4-FFF2-40B4-BE49-F238E27FC236}">
                <a16:creationId xmlns:a16="http://schemas.microsoft.com/office/drawing/2014/main" id="{4C0898DD-CF39-4356-AC76-7F3849D7B965}"/>
              </a:ext>
            </a:extLst>
          </p:cNvPr>
          <p:cNvSpPr/>
          <p:nvPr/>
        </p:nvSpPr>
        <p:spPr>
          <a:xfrm>
            <a:off x="1734532" y="2895142"/>
            <a:ext cx="456086" cy="4560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30000" rIns="0" bIns="0" rtlCol="0" anchor="b"/>
          <a:lstStyle/>
          <a:p>
            <a:pPr algn="r"/>
            <a:r>
              <a:rPr lang="fr-FR" sz="3200" b="1"/>
              <a:t>D</a:t>
            </a:r>
          </a:p>
        </p:txBody>
      </p:sp>
      <p:grpSp>
        <p:nvGrpSpPr>
          <p:cNvPr id="20" name="Groupe 19">
            <a:extLst>
              <a:ext uri="{FF2B5EF4-FFF2-40B4-BE49-F238E27FC236}">
                <a16:creationId xmlns:a16="http://schemas.microsoft.com/office/drawing/2014/main" id="{1F43EC87-20F4-40C3-A759-65C94E872C9C}"/>
              </a:ext>
            </a:extLst>
          </p:cNvPr>
          <p:cNvGrpSpPr/>
          <p:nvPr/>
        </p:nvGrpSpPr>
        <p:grpSpPr>
          <a:xfrm>
            <a:off x="3284888" y="1279660"/>
            <a:ext cx="1086633" cy="999674"/>
            <a:chOff x="3110717" y="600228"/>
            <a:chExt cx="1969627" cy="1812005"/>
          </a:xfrm>
        </p:grpSpPr>
        <p:sp>
          <p:nvSpPr>
            <p:cNvPr id="21" name="Forme libre : forme 20">
              <a:extLst>
                <a:ext uri="{FF2B5EF4-FFF2-40B4-BE49-F238E27FC236}">
                  <a16:creationId xmlns:a16="http://schemas.microsoft.com/office/drawing/2014/main" id="{302DC149-48AD-49BE-84DF-186C5FF221BD}"/>
                </a:ext>
              </a:extLst>
            </p:cNvPr>
            <p:cNvSpPr/>
            <p:nvPr/>
          </p:nvSpPr>
          <p:spPr>
            <a:xfrm>
              <a:off x="3594381" y="1212020"/>
              <a:ext cx="100330" cy="98583"/>
            </a:xfrm>
            <a:custGeom>
              <a:avLst/>
              <a:gdLst>
                <a:gd name="connsiteX0" fmla="*/ 50223 w 100330"/>
                <a:gd name="connsiteY0" fmla="*/ 98653 h 98583"/>
                <a:gd name="connsiteX1" fmla="*/ 14742 w 100330"/>
                <a:gd name="connsiteY1" fmla="*/ 83850 h 98583"/>
                <a:gd name="connsiteX2" fmla="*/ 57 w 100330"/>
                <a:gd name="connsiteY2" fmla="*/ 48488 h 98583"/>
                <a:gd name="connsiteX3" fmla="*/ 1050 w 100330"/>
                <a:gd name="connsiteY3" fmla="*/ 38487 h 98583"/>
                <a:gd name="connsiteX4" fmla="*/ 4264 w 100330"/>
                <a:gd name="connsiteY4" fmla="*/ 27176 h 98583"/>
                <a:gd name="connsiteX5" fmla="*/ 10059 w 100330"/>
                <a:gd name="connsiteY5" fmla="*/ 17215 h 98583"/>
                <a:gd name="connsiteX6" fmla="*/ 9662 w 100330"/>
                <a:gd name="connsiteY6" fmla="*/ 17929 h 98583"/>
                <a:gd name="connsiteX7" fmla="*/ 15258 w 100330"/>
                <a:gd name="connsiteY7" fmla="*/ 11579 h 98583"/>
                <a:gd name="connsiteX8" fmla="*/ 50223 w 100330"/>
                <a:gd name="connsiteY8" fmla="*/ 70 h 98583"/>
                <a:gd name="connsiteX9" fmla="*/ 86179 w 100330"/>
                <a:gd name="connsiteY9" fmla="*/ 12690 h 98583"/>
                <a:gd name="connsiteX10" fmla="*/ 94990 w 100330"/>
                <a:gd name="connsiteY10" fmla="*/ 23922 h 98583"/>
                <a:gd name="connsiteX11" fmla="*/ 99395 w 100330"/>
                <a:gd name="connsiteY11" fmla="*/ 38487 h 98583"/>
                <a:gd name="connsiteX12" fmla="*/ 100388 w 100330"/>
                <a:gd name="connsiteY12" fmla="*/ 48488 h 98583"/>
                <a:gd name="connsiteX13" fmla="*/ 85664 w 100330"/>
                <a:gd name="connsiteY13" fmla="*/ 83810 h 98583"/>
                <a:gd name="connsiteX14" fmla="*/ 50223 w 100330"/>
                <a:gd name="connsiteY14" fmla="*/ 98653 h 98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330" h="98583">
                  <a:moveTo>
                    <a:pt x="50223" y="98653"/>
                  </a:moveTo>
                  <a:cubicBezTo>
                    <a:pt x="36888" y="98653"/>
                    <a:pt x="24346" y="93415"/>
                    <a:pt x="14742" y="83850"/>
                  </a:cubicBezTo>
                  <a:cubicBezTo>
                    <a:pt x="5733" y="74801"/>
                    <a:pt x="57" y="61228"/>
                    <a:pt x="57" y="48488"/>
                  </a:cubicBezTo>
                  <a:cubicBezTo>
                    <a:pt x="57" y="45075"/>
                    <a:pt x="335" y="41781"/>
                    <a:pt x="1050" y="38487"/>
                  </a:cubicBezTo>
                  <a:cubicBezTo>
                    <a:pt x="1724" y="35312"/>
                    <a:pt x="2915" y="31304"/>
                    <a:pt x="4264" y="27176"/>
                  </a:cubicBezTo>
                  <a:cubicBezTo>
                    <a:pt x="6050" y="23723"/>
                    <a:pt x="8114" y="20310"/>
                    <a:pt x="10059" y="17215"/>
                  </a:cubicBezTo>
                  <a:cubicBezTo>
                    <a:pt x="9662" y="17731"/>
                    <a:pt x="9543" y="17929"/>
                    <a:pt x="9662" y="17929"/>
                  </a:cubicBezTo>
                  <a:cubicBezTo>
                    <a:pt x="9781" y="17929"/>
                    <a:pt x="12321" y="14556"/>
                    <a:pt x="15258" y="11579"/>
                  </a:cubicBezTo>
                  <a:cubicBezTo>
                    <a:pt x="22203" y="4792"/>
                    <a:pt x="35618" y="70"/>
                    <a:pt x="50223" y="70"/>
                  </a:cubicBezTo>
                  <a:cubicBezTo>
                    <a:pt x="64708" y="70"/>
                    <a:pt x="78123" y="4792"/>
                    <a:pt x="86179" y="12690"/>
                  </a:cubicBezTo>
                  <a:cubicBezTo>
                    <a:pt x="89116" y="15627"/>
                    <a:pt x="91934" y="19834"/>
                    <a:pt x="94990" y="23922"/>
                  </a:cubicBezTo>
                  <a:lnTo>
                    <a:pt x="99395" y="38487"/>
                  </a:lnTo>
                  <a:cubicBezTo>
                    <a:pt x="100070" y="41781"/>
                    <a:pt x="100388" y="45075"/>
                    <a:pt x="100388" y="48488"/>
                  </a:cubicBezTo>
                  <a:cubicBezTo>
                    <a:pt x="100388" y="61188"/>
                    <a:pt x="94712" y="74682"/>
                    <a:pt x="85664" y="83810"/>
                  </a:cubicBezTo>
                  <a:cubicBezTo>
                    <a:pt x="76456" y="93018"/>
                    <a:pt x="62962" y="98653"/>
                    <a:pt x="50223" y="98653"/>
                  </a:cubicBezTo>
                </a:path>
              </a:pathLst>
            </a:custGeom>
            <a:solidFill>
              <a:srgbClr val="00A1E1"/>
            </a:solidFill>
            <a:ln w="39688" cap="rnd">
              <a:noFill/>
              <a:prstDash val="solid"/>
              <a:round/>
            </a:ln>
          </p:spPr>
          <p:txBody>
            <a:bodyPr rtlCol="0" anchor="ctr"/>
            <a:lstStyle/>
            <a:p>
              <a:endParaRPr lang="fr-FR"/>
            </a:p>
          </p:txBody>
        </p:sp>
        <p:sp>
          <p:nvSpPr>
            <p:cNvPr id="22" name="Forme libre : forme 21">
              <a:extLst>
                <a:ext uri="{FF2B5EF4-FFF2-40B4-BE49-F238E27FC236}">
                  <a16:creationId xmlns:a16="http://schemas.microsoft.com/office/drawing/2014/main" id="{D3EBB562-9FF8-4098-96EE-417812575BF1}"/>
                </a:ext>
              </a:extLst>
            </p:cNvPr>
            <p:cNvSpPr/>
            <p:nvPr/>
          </p:nvSpPr>
          <p:spPr>
            <a:xfrm>
              <a:off x="3806121" y="1212020"/>
              <a:ext cx="100330" cy="98583"/>
            </a:xfrm>
            <a:custGeom>
              <a:avLst/>
              <a:gdLst>
                <a:gd name="connsiteX0" fmla="*/ 50245 w 100330"/>
                <a:gd name="connsiteY0" fmla="*/ 98653 h 98583"/>
                <a:gd name="connsiteX1" fmla="*/ 14764 w 100330"/>
                <a:gd name="connsiteY1" fmla="*/ 83850 h 98583"/>
                <a:gd name="connsiteX2" fmla="*/ 80 w 100330"/>
                <a:gd name="connsiteY2" fmla="*/ 48488 h 98583"/>
                <a:gd name="connsiteX3" fmla="*/ 1072 w 100330"/>
                <a:gd name="connsiteY3" fmla="*/ 38487 h 98583"/>
                <a:gd name="connsiteX4" fmla="*/ 4287 w 100330"/>
                <a:gd name="connsiteY4" fmla="*/ 27176 h 98583"/>
                <a:gd name="connsiteX5" fmla="*/ 10081 w 100330"/>
                <a:gd name="connsiteY5" fmla="*/ 17215 h 98583"/>
                <a:gd name="connsiteX6" fmla="*/ 9684 w 100330"/>
                <a:gd name="connsiteY6" fmla="*/ 17929 h 98583"/>
                <a:gd name="connsiteX7" fmla="*/ 15280 w 100330"/>
                <a:gd name="connsiteY7" fmla="*/ 11579 h 98583"/>
                <a:gd name="connsiteX8" fmla="*/ 50245 w 100330"/>
                <a:gd name="connsiteY8" fmla="*/ 70 h 98583"/>
                <a:gd name="connsiteX9" fmla="*/ 86202 w 100330"/>
                <a:gd name="connsiteY9" fmla="*/ 12690 h 98583"/>
                <a:gd name="connsiteX10" fmla="*/ 95012 w 100330"/>
                <a:gd name="connsiteY10" fmla="*/ 23922 h 98583"/>
                <a:gd name="connsiteX11" fmla="*/ 99418 w 100330"/>
                <a:gd name="connsiteY11" fmla="*/ 38487 h 98583"/>
                <a:gd name="connsiteX12" fmla="*/ 100410 w 100330"/>
                <a:gd name="connsiteY12" fmla="*/ 48488 h 98583"/>
                <a:gd name="connsiteX13" fmla="*/ 85725 w 100330"/>
                <a:gd name="connsiteY13" fmla="*/ 83810 h 98583"/>
                <a:gd name="connsiteX14" fmla="*/ 50245 w 100330"/>
                <a:gd name="connsiteY14" fmla="*/ 98653 h 98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330" h="98583">
                  <a:moveTo>
                    <a:pt x="50245" y="98653"/>
                  </a:moveTo>
                  <a:cubicBezTo>
                    <a:pt x="36910" y="98653"/>
                    <a:pt x="24368" y="93415"/>
                    <a:pt x="14764" y="83850"/>
                  </a:cubicBezTo>
                  <a:cubicBezTo>
                    <a:pt x="5755" y="74801"/>
                    <a:pt x="80" y="61228"/>
                    <a:pt x="80" y="48488"/>
                  </a:cubicBezTo>
                  <a:cubicBezTo>
                    <a:pt x="80" y="45075"/>
                    <a:pt x="397" y="41781"/>
                    <a:pt x="1072" y="38487"/>
                  </a:cubicBezTo>
                  <a:cubicBezTo>
                    <a:pt x="1747" y="35312"/>
                    <a:pt x="2937" y="31304"/>
                    <a:pt x="4287" y="27176"/>
                  </a:cubicBezTo>
                  <a:cubicBezTo>
                    <a:pt x="6073" y="23723"/>
                    <a:pt x="8136" y="20310"/>
                    <a:pt x="10081" y="17215"/>
                  </a:cubicBezTo>
                  <a:cubicBezTo>
                    <a:pt x="9684" y="17731"/>
                    <a:pt x="9605" y="17929"/>
                    <a:pt x="9684" y="17929"/>
                  </a:cubicBezTo>
                  <a:cubicBezTo>
                    <a:pt x="9803" y="17929"/>
                    <a:pt x="12343" y="14556"/>
                    <a:pt x="15280" y="11579"/>
                  </a:cubicBezTo>
                  <a:cubicBezTo>
                    <a:pt x="22225" y="4792"/>
                    <a:pt x="35640" y="70"/>
                    <a:pt x="50245" y="70"/>
                  </a:cubicBezTo>
                  <a:cubicBezTo>
                    <a:pt x="64731" y="70"/>
                    <a:pt x="78145" y="4792"/>
                    <a:pt x="86202" y="12690"/>
                  </a:cubicBezTo>
                  <a:cubicBezTo>
                    <a:pt x="89139" y="15627"/>
                    <a:pt x="91996" y="19834"/>
                    <a:pt x="95012" y="23922"/>
                  </a:cubicBezTo>
                  <a:lnTo>
                    <a:pt x="99418" y="38487"/>
                  </a:lnTo>
                  <a:cubicBezTo>
                    <a:pt x="100132" y="41781"/>
                    <a:pt x="100410" y="45075"/>
                    <a:pt x="100410" y="48488"/>
                  </a:cubicBezTo>
                  <a:cubicBezTo>
                    <a:pt x="100410" y="61188"/>
                    <a:pt x="94734" y="74682"/>
                    <a:pt x="85725" y="83810"/>
                  </a:cubicBezTo>
                  <a:cubicBezTo>
                    <a:pt x="76478" y="93018"/>
                    <a:pt x="62984" y="98653"/>
                    <a:pt x="50245" y="98653"/>
                  </a:cubicBezTo>
                </a:path>
              </a:pathLst>
            </a:custGeom>
            <a:solidFill>
              <a:srgbClr val="00A1E1"/>
            </a:solidFill>
            <a:ln w="39688" cap="rnd">
              <a:noFill/>
              <a:prstDash val="solid"/>
              <a:round/>
            </a:ln>
          </p:spPr>
          <p:txBody>
            <a:bodyPr rtlCol="0" anchor="ctr"/>
            <a:lstStyle/>
            <a:p>
              <a:endParaRPr lang="fr-FR"/>
            </a:p>
          </p:txBody>
        </p:sp>
        <p:sp>
          <p:nvSpPr>
            <p:cNvPr id="23" name="Forme libre : forme 22">
              <a:extLst>
                <a:ext uri="{FF2B5EF4-FFF2-40B4-BE49-F238E27FC236}">
                  <a16:creationId xmlns:a16="http://schemas.microsoft.com/office/drawing/2014/main" id="{86C6D1AF-98A6-4C85-8F6E-496C3E5AB439}"/>
                </a:ext>
              </a:extLst>
            </p:cNvPr>
            <p:cNvSpPr/>
            <p:nvPr/>
          </p:nvSpPr>
          <p:spPr>
            <a:xfrm>
              <a:off x="4024530" y="1212020"/>
              <a:ext cx="100330" cy="98583"/>
            </a:xfrm>
            <a:custGeom>
              <a:avLst/>
              <a:gdLst>
                <a:gd name="connsiteX0" fmla="*/ 50268 w 100330"/>
                <a:gd name="connsiteY0" fmla="*/ 98653 h 98583"/>
                <a:gd name="connsiteX1" fmla="*/ 14787 w 100330"/>
                <a:gd name="connsiteY1" fmla="*/ 83850 h 98583"/>
                <a:gd name="connsiteX2" fmla="*/ 103 w 100330"/>
                <a:gd name="connsiteY2" fmla="*/ 48488 h 98583"/>
                <a:gd name="connsiteX3" fmla="*/ 1095 w 100330"/>
                <a:gd name="connsiteY3" fmla="*/ 38487 h 98583"/>
                <a:gd name="connsiteX4" fmla="*/ 4310 w 100330"/>
                <a:gd name="connsiteY4" fmla="*/ 27176 h 98583"/>
                <a:gd name="connsiteX5" fmla="*/ 10104 w 100330"/>
                <a:gd name="connsiteY5" fmla="*/ 17215 h 98583"/>
                <a:gd name="connsiteX6" fmla="*/ 9707 w 100330"/>
                <a:gd name="connsiteY6" fmla="*/ 17929 h 98583"/>
                <a:gd name="connsiteX7" fmla="*/ 15303 w 100330"/>
                <a:gd name="connsiteY7" fmla="*/ 11579 h 98583"/>
                <a:gd name="connsiteX8" fmla="*/ 50268 w 100330"/>
                <a:gd name="connsiteY8" fmla="*/ 70 h 98583"/>
                <a:gd name="connsiteX9" fmla="*/ 86225 w 100330"/>
                <a:gd name="connsiteY9" fmla="*/ 12690 h 98583"/>
                <a:gd name="connsiteX10" fmla="*/ 95035 w 100330"/>
                <a:gd name="connsiteY10" fmla="*/ 23922 h 98583"/>
                <a:gd name="connsiteX11" fmla="*/ 99441 w 100330"/>
                <a:gd name="connsiteY11" fmla="*/ 38487 h 98583"/>
                <a:gd name="connsiteX12" fmla="*/ 100433 w 100330"/>
                <a:gd name="connsiteY12" fmla="*/ 48488 h 98583"/>
                <a:gd name="connsiteX13" fmla="*/ 85709 w 100330"/>
                <a:gd name="connsiteY13" fmla="*/ 83810 h 98583"/>
                <a:gd name="connsiteX14" fmla="*/ 50268 w 100330"/>
                <a:gd name="connsiteY14" fmla="*/ 98653 h 98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330" h="98583">
                  <a:moveTo>
                    <a:pt x="50268" y="98653"/>
                  </a:moveTo>
                  <a:cubicBezTo>
                    <a:pt x="36933" y="98653"/>
                    <a:pt x="24391" y="93415"/>
                    <a:pt x="14787" y="83850"/>
                  </a:cubicBezTo>
                  <a:cubicBezTo>
                    <a:pt x="5778" y="74801"/>
                    <a:pt x="103" y="61228"/>
                    <a:pt x="103" y="48488"/>
                  </a:cubicBezTo>
                  <a:cubicBezTo>
                    <a:pt x="103" y="45075"/>
                    <a:pt x="380" y="41781"/>
                    <a:pt x="1095" y="38487"/>
                  </a:cubicBezTo>
                  <a:cubicBezTo>
                    <a:pt x="1770" y="35312"/>
                    <a:pt x="2960" y="31304"/>
                    <a:pt x="4310" y="27176"/>
                  </a:cubicBezTo>
                  <a:cubicBezTo>
                    <a:pt x="6095" y="23723"/>
                    <a:pt x="8159" y="20310"/>
                    <a:pt x="10104" y="17215"/>
                  </a:cubicBezTo>
                  <a:cubicBezTo>
                    <a:pt x="9707" y="17731"/>
                    <a:pt x="9588" y="17929"/>
                    <a:pt x="9707" y="17929"/>
                  </a:cubicBezTo>
                  <a:cubicBezTo>
                    <a:pt x="9826" y="17929"/>
                    <a:pt x="12366" y="14556"/>
                    <a:pt x="15303" y="11579"/>
                  </a:cubicBezTo>
                  <a:cubicBezTo>
                    <a:pt x="22248" y="4792"/>
                    <a:pt x="35663" y="70"/>
                    <a:pt x="50268" y="70"/>
                  </a:cubicBezTo>
                  <a:cubicBezTo>
                    <a:pt x="64754" y="70"/>
                    <a:pt x="78168" y="4792"/>
                    <a:pt x="86225" y="12690"/>
                  </a:cubicBezTo>
                  <a:cubicBezTo>
                    <a:pt x="89161" y="15627"/>
                    <a:pt x="92019" y="19834"/>
                    <a:pt x="95035" y="23922"/>
                  </a:cubicBezTo>
                  <a:lnTo>
                    <a:pt x="99441" y="38487"/>
                  </a:lnTo>
                  <a:cubicBezTo>
                    <a:pt x="100115" y="41781"/>
                    <a:pt x="100433" y="45075"/>
                    <a:pt x="100433" y="48488"/>
                  </a:cubicBezTo>
                  <a:cubicBezTo>
                    <a:pt x="100433" y="61188"/>
                    <a:pt x="94757" y="74682"/>
                    <a:pt x="85709" y="83810"/>
                  </a:cubicBezTo>
                  <a:cubicBezTo>
                    <a:pt x="76501" y="93018"/>
                    <a:pt x="63007" y="98653"/>
                    <a:pt x="50268" y="98653"/>
                  </a:cubicBezTo>
                </a:path>
              </a:pathLst>
            </a:custGeom>
            <a:solidFill>
              <a:srgbClr val="00A1E1"/>
            </a:solidFill>
            <a:ln w="39688" cap="rnd">
              <a:noFill/>
              <a:prstDash val="solid"/>
              <a:round/>
            </a:ln>
          </p:spPr>
          <p:txBody>
            <a:bodyPr rtlCol="0" anchor="ctr"/>
            <a:lstStyle/>
            <a:p>
              <a:endParaRPr lang="fr-FR"/>
            </a:p>
          </p:txBody>
        </p:sp>
        <p:sp>
          <p:nvSpPr>
            <p:cNvPr id="24" name="Forme libre : forme 23">
              <a:extLst>
                <a:ext uri="{FF2B5EF4-FFF2-40B4-BE49-F238E27FC236}">
                  <a16:creationId xmlns:a16="http://schemas.microsoft.com/office/drawing/2014/main" id="{F9AA4956-E9A0-482E-8E38-B8BD9412C0B1}"/>
                </a:ext>
              </a:extLst>
            </p:cNvPr>
            <p:cNvSpPr/>
            <p:nvPr/>
          </p:nvSpPr>
          <p:spPr>
            <a:xfrm>
              <a:off x="4240652" y="1877912"/>
              <a:ext cx="100330" cy="98623"/>
            </a:xfrm>
            <a:custGeom>
              <a:avLst/>
              <a:gdLst>
                <a:gd name="connsiteX0" fmla="*/ 50290 w 100330"/>
                <a:gd name="connsiteY0" fmla="*/ 98763 h 98623"/>
                <a:gd name="connsiteX1" fmla="*/ 14849 w 100330"/>
                <a:gd name="connsiteY1" fmla="*/ 83960 h 98623"/>
                <a:gd name="connsiteX2" fmla="*/ 125 w 100330"/>
                <a:gd name="connsiteY2" fmla="*/ 48598 h 98623"/>
                <a:gd name="connsiteX3" fmla="*/ 1118 w 100330"/>
                <a:gd name="connsiteY3" fmla="*/ 38597 h 98623"/>
                <a:gd name="connsiteX4" fmla="*/ 4332 w 100330"/>
                <a:gd name="connsiteY4" fmla="*/ 27286 h 98623"/>
                <a:gd name="connsiteX5" fmla="*/ 10127 w 100330"/>
                <a:gd name="connsiteY5" fmla="*/ 17285 h 98623"/>
                <a:gd name="connsiteX6" fmla="*/ 9730 w 100330"/>
                <a:gd name="connsiteY6" fmla="*/ 18039 h 98623"/>
                <a:gd name="connsiteX7" fmla="*/ 15326 w 100330"/>
                <a:gd name="connsiteY7" fmla="*/ 11649 h 98623"/>
                <a:gd name="connsiteX8" fmla="*/ 50290 w 100330"/>
                <a:gd name="connsiteY8" fmla="*/ 140 h 98623"/>
                <a:gd name="connsiteX9" fmla="*/ 86247 w 100330"/>
                <a:gd name="connsiteY9" fmla="*/ 12800 h 98623"/>
                <a:gd name="connsiteX10" fmla="*/ 95058 w 100330"/>
                <a:gd name="connsiteY10" fmla="*/ 24031 h 98623"/>
                <a:gd name="connsiteX11" fmla="*/ 99463 w 100330"/>
                <a:gd name="connsiteY11" fmla="*/ 38597 h 98623"/>
                <a:gd name="connsiteX12" fmla="*/ 100455 w 100330"/>
                <a:gd name="connsiteY12" fmla="*/ 48598 h 98623"/>
                <a:gd name="connsiteX13" fmla="*/ 85771 w 100330"/>
                <a:gd name="connsiteY13" fmla="*/ 83920 h 98623"/>
                <a:gd name="connsiteX14" fmla="*/ 50290 w 100330"/>
                <a:gd name="connsiteY14" fmla="*/ 98763 h 9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330" h="98623">
                  <a:moveTo>
                    <a:pt x="50290" y="98763"/>
                  </a:moveTo>
                  <a:cubicBezTo>
                    <a:pt x="36955" y="98763"/>
                    <a:pt x="24414" y="93524"/>
                    <a:pt x="14849" y="83960"/>
                  </a:cubicBezTo>
                  <a:cubicBezTo>
                    <a:pt x="5801" y="74911"/>
                    <a:pt x="125" y="61338"/>
                    <a:pt x="125" y="48598"/>
                  </a:cubicBezTo>
                  <a:cubicBezTo>
                    <a:pt x="125" y="45185"/>
                    <a:pt x="443" y="41891"/>
                    <a:pt x="1118" y="38597"/>
                  </a:cubicBezTo>
                  <a:cubicBezTo>
                    <a:pt x="1792" y="35422"/>
                    <a:pt x="2983" y="31413"/>
                    <a:pt x="4332" y="27286"/>
                  </a:cubicBezTo>
                  <a:cubicBezTo>
                    <a:pt x="6118" y="23793"/>
                    <a:pt x="8182" y="20420"/>
                    <a:pt x="10127" y="17285"/>
                  </a:cubicBezTo>
                  <a:cubicBezTo>
                    <a:pt x="9730" y="17840"/>
                    <a:pt x="9650" y="18039"/>
                    <a:pt x="9730" y="18039"/>
                  </a:cubicBezTo>
                  <a:cubicBezTo>
                    <a:pt x="9849" y="18039"/>
                    <a:pt x="12389" y="14665"/>
                    <a:pt x="15326" y="11649"/>
                  </a:cubicBezTo>
                  <a:cubicBezTo>
                    <a:pt x="22271" y="4902"/>
                    <a:pt x="35685" y="140"/>
                    <a:pt x="50290" y="140"/>
                  </a:cubicBezTo>
                  <a:cubicBezTo>
                    <a:pt x="64776" y="140"/>
                    <a:pt x="78230" y="4902"/>
                    <a:pt x="86247" y="12800"/>
                  </a:cubicBezTo>
                  <a:cubicBezTo>
                    <a:pt x="89184" y="15737"/>
                    <a:pt x="92042" y="19944"/>
                    <a:pt x="95058" y="24031"/>
                  </a:cubicBezTo>
                  <a:lnTo>
                    <a:pt x="99463" y="38597"/>
                  </a:lnTo>
                  <a:cubicBezTo>
                    <a:pt x="100178" y="41891"/>
                    <a:pt x="100455" y="45185"/>
                    <a:pt x="100455" y="48598"/>
                  </a:cubicBezTo>
                  <a:cubicBezTo>
                    <a:pt x="100455" y="61298"/>
                    <a:pt x="94780" y="74792"/>
                    <a:pt x="85771" y="83920"/>
                  </a:cubicBezTo>
                  <a:cubicBezTo>
                    <a:pt x="76564" y="93127"/>
                    <a:pt x="63030" y="98763"/>
                    <a:pt x="50290" y="98763"/>
                  </a:cubicBezTo>
                </a:path>
              </a:pathLst>
            </a:custGeom>
            <a:solidFill>
              <a:srgbClr val="03466D"/>
            </a:solidFill>
            <a:ln w="39688" cap="rnd">
              <a:noFill/>
              <a:prstDash val="solid"/>
              <a:round/>
            </a:ln>
          </p:spPr>
          <p:txBody>
            <a:bodyPr rtlCol="0" anchor="ctr"/>
            <a:lstStyle/>
            <a:p>
              <a:endParaRPr lang="fr-FR"/>
            </a:p>
          </p:txBody>
        </p:sp>
        <p:sp>
          <p:nvSpPr>
            <p:cNvPr id="25" name="Forme libre : forme 24">
              <a:extLst>
                <a:ext uri="{FF2B5EF4-FFF2-40B4-BE49-F238E27FC236}">
                  <a16:creationId xmlns:a16="http://schemas.microsoft.com/office/drawing/2014/main" id="{2D0841D9-E0E8-4B12-B49A-E2D2055B7BA2}"/>
                </a:ext>
              </a:extLst>
            </p:cNvPr>
            <p:cNvSpPr/>
            <p:nvPr/>
          </p:nvSpPr>
          <p:spPr>
            <a:xfrm>
              <a:off x="4452393" y="1877912"/>
              <a:ext cx="100330" cy="98623"/>
            </a:xfrm>
            <a:custGeom>
              <a:avLst/>
              <a:gdLst>
                <a:gd name="connsiteX0" fmla="*/ 50313 w 100330"/>
                <a:gd name="connsiteY0" fmla="*/ 98763 h 98623"/>
                <a:gd name="connsiteX1" fmla="*/ 14832 w 100330"/>
                <a:gd name="connsiteY1" fmla="*/ 83960 h 98623"/>
                <a:gd name="connsiteX2" fmla="*/ 148 w 100330"/>
                <a:gd name="connsiteY2" fmla="*/ 48598 h 98623"/>
                <a:gd name="connsiteX3" fmla="*/ 1140 w 100330"/>
                <a:gd name="connsiteY3" fmla="*/ 38597 h 98623"/>
                <a:gd name="connsiteX4" fmla="*/ 4354 w 100330"/>
                <a:gd name="connsiteY4" fmla="*/ 27286 h 98623"/>
                <a:gd name="connsiteX5" fmla="*/ 10149 w 100330"/>
                <a:gd name="connsiteY5" fmla="*/ 17285 h 98623"/>
                <a:gd name="connsiteX6" fmla="*/ 9752 w 100330"/>
                <a:gd name="connsiteY6" fmla="*/ 18039 h 98623"/>
                <a:gd name="connsiteX7" fmla="*/ 15348 w 100330"/>
                <a:gd name="connsiteY7" fmla="*/ 11649 h 98623"/>
                <a:gd name="connsiteX8" fmla="*/ 50313 w 100330"/>
                <a:gd name="connsiteY8" fmla="*/ 140 h 98623"/>
                <a:gd name="connsiteX9" fmla="*/ 86270 w 100330"/>
                <a:gd name="connsiteY9" fmla="*/ 12800 h 98623"/>
                <a:gd name="connsiteX10" fmla="*/ 95080 w 100330"/>
                <a:gd name="connsiteY10" fmla="*/ 24031 h 98623"/>
                <a:gd name="connsiteX11" fmla="*/ 99485 w 100330"/>
                <a:gd name="connsiteY11" fmla="*/ 38597 h 98623"/>
                <a:gd name="connsiteX12" fmla="*/ 100478 w 100330"/>
                <a:gd name="connsiteY12" fmla="*/ 48598 h 98623"/>
                <a:gd name="connsiteX13" fmla="*/ 85793 w 100330"/>
                <a:gd name="connsiteY13" fmla="*/ 83920 h 98623"/>
                <a:gd name="connsiteX14" fmla="*/ 50313 w 100330"/>
                <a:gd name="connsiteY14" fmla="*/ 98763 h 9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330" h="98623">
                  <a:moveTo>
                    <a:pt x="50313" y="98763"/>
                  </a:moveTo>
                  <a:cubicBezTo>
                    <a:pt x="36978" y="98763"/>
                    <a:pt x="24436" y="93524"/>
                    <a:pt x="14832" y="83960"/>
                  </a:cubicBezTo>
                  <a:cubicBezTo>
                    <a:pt x="5823" y="74911"/>
                    <a:pt x="148" y="61338"/>
                    <a:pt x="148" y="48598"/>
                  </a:cubicBezTo>
                  <a:cubicBezTo>
                    <a:pt x="148" y="45185"/>
                    <a:pt x="425" y="41891"/>
                    <a:pt x="1140" y="38597"/>
                  </a:cubicBezTo>
                  <a:cubicBezTo>
                    <a:pt x="1814" y="35422"/>
                    <a:pt x="3005" y="31413"/>
                    <a:pt x="4354" y="27286"/>
                  </a:cubicBezTo>
                  <a:cubicBezTo>
                    <a:pt x="6140" y="23793"/>
                    <a:pt x="8204" y="20420"/>
                    <a:pt x="10149" y="17285"/>
                  </a:cubicBezTo>
                  <a:cubicBezTo>
                    <a:pt x="9752" y="17840"/>
                    <a:pt x="9673" y="18039"/>
                    <a:pt x="9752" y="18039"/>
                  </a:cubicBezTo>
                  <a:cubicBezTo>
                    <a:pt x="9871" y="18039"/>
                    <a:pt x="12411" y="14665"/>
                    <a:pt x="15348" y="11649"/>
                  </a:cubicBezTo>
                  <a:cubicBezTo>
                    <a:pt x="22293" y="4902"/>
                    <a:pt x="35708" y="140"/>
                    <a:pt x="50313" y="140"/>
                  </a:cubicBezTo>
                  <a:cubicBezTo>
                    <a:pt x="64799" y="140"/>
                    <a:pt x="78213" y="4902"/>
                    <a:pt x="86270" y="12800"/>
                  </a:cubicBezTo>
                  <a:cubicBezTo>
                    <a:pt x="89206" y="15737"/>
                    <a:pt x="92064" y="19944"/>
                    <a:pt x="95080" y="24031"/>
                  </a:cubicBezTo>
                  <a:lnTo>
                    <a:pt x="99485" y="38597"/>
                  </a:lnTo>
                  <a:cubicBezTo>
                    <a:pt x="100160" y="41891"/>
                    <a:pt x="100478" y="45185"/>
                    <a:pt x="100478" y="48598"/>
                  </a:cubicBezTo>
                  <a:cubicBezTo>
                    <a:pt x="100478" y="61298"/>
                    <a:pt x="94802" y="74792"/>
                    <a:pt x="85793" y="83920"/>
                  </a:cubicBezTo>
                  <a:cubicBezTo>
                    <a:pt x="76586" y="93127"/>
                    <a:pt x="63052" y="98763"/>
                    <a:pt x="50313" y="98763"/>
                  </a:cubicBezTo>
                </a:path>
              </a:pathLst>
            </a:custGeom>
            <a:solidFill>
              <a:srgbClr val="03466D"/>
            </a:solidFill>
            <a:ln w="39688" cap="rnd">
              <a:noFill/>
              <a:prstDash val="solid"/>
              <a:round/>
            </a:ln>
          </p:spPr>
          <p:txBody>
            <a:bodyPr rtlCol="0" anchor="ctr"/>
            <a:lstStyle/>
            <a:p>
              <a:endParaRPr lang="fr-FR"/>
            </a:p>
          </p:txBody>
        </p:sp>
        <p:sp>
          <p:nvSpPr>
            <p:cNvPr id="26" name="Forme libre : forme 25">
              <a:extLst>
                <a:ext uri="{FF2B5EF4-FFF2-40B4-BE49-F238E27FC236}">
                  <a16:creationId xmlns:a16="http://schemas.microsoft.com/office/drawing/2014/main" id="{EC8B5B42-3B3F-472B-A083-EB4B8A355BAC}"/>
                </a:ext>
              </a:extLst>
            </p:cNvPr>
            <p:cNvSpPr/>
            <p:nvPr/>
          </p:nvSpPr>
          <p:spPr>
            <a:xfrm>
              <a:off x="4670706" y="1877912"/>
              <a:ext cx="100330" cy="98623"/>
            </a:xfrm>
            <a:custGeom>
              <a:avLst/>
              <a:gdLst>
                <a:gd name="connsiteX0" fmla="*/ 50336 w 100330"/>
                <a:gd name="connsiteY0" fmla="*/ 98763 h 98623"/>
                <a:gd name="connsiteX1" fmla="*/ 14855 w 100330"/>
                <a:gd name="connsiteY1" fmla="*/ 83960 h 98623"/>
                <a:gd name="connsiteX2" fmla="*/ 170 w 100330"/>
                <a:gd name="connsiteY2" fmla="*/ 48598 h 98623"/>
                <a:gd name="connsiteX3" fmla="*/ 1163 w 100330"/>
                <a:gd name="connsiteY3" fmla="*/ 38597 h 98623"/>
                <a:gd name="connsiteX4" fmla="*/ 4377 w 100330"/>
                <a:gd name="connsiteY4" fmla="*/ 27286 h 98623"/>
                <a:gd name="connsiteX5" fmla="*/ 10172 w 100330"/>
                <a:gd name="connsiteY5" fmla="*/ 17285 h 98623"/>
                <a:gd name="connsiteX6" fmla="*/ 9775 w 100330"/>
                <a:gd name="connsiteY6" fmla="*/ 18039 h 98623"/>
                <a:gd name="connsiteX7" fmla="*/ 15371 w 100330"/>
                <a:gd name="connsiteY7" fmla="*/ 11649 h 98623"/>
                <a:gd name="connsiteX8" fmla="*/ 50336 w 100330"/>
                <a:gd name="connsiteY8" fmla="*/ 140 h 98623"/>
                <a:gd name="connsiteX9" fmla="*/ 86292 w 100330"/>
                <a:gd name="connsiteY9" fmla="*/ 12800 h 98623"/>
                <a:gd name="connsiteX10" fmla="*/ 95103 w 100330"/>
                <a:gd name="connsiteY10" fmla="*/ 24031 h 98623"/>
                <a:gd name="connsiteX11" fmla="*/ 99508 w 100330"/>
                <a:gd name="connsiteY11" fmla="*/ 38597 h 98623"/>
                <a:gd name="connsiteX12" fmla="*/ 100501 w 100330"/>
                <a:gd name="connsiteY12" fmla="*/ 48598 h 98623"/>
                <a:gd name="connsiteX13" fmla="*/ 85816 w 100330"/>
                <a:gd name="connsiteY13" fmla="*/ 83920 h 98623"/>
                <a:gd name="connsiteX14" fmla="*/ 50336 w 100330"/>
                <a:gd name="connsiteY14" fmla="*/ 98763 h 9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330" h="98623">
                  <a:moveTo>
                    <a:pt x="50336" y="98763"/>
                  </a:moveTo>
                  <a:cubicBezTo>
                    <a:pt x="37001" y="98763"/>
                    <a:pt x="24459" y="93524"/>
                    <a:pt x="14855" y="83960"/>
                  </a:cubicBezTo>
                  <a:cubicBezTo>
                    <a:pt x="5846" y="74911"/>
                    <a:pt x="170" y="61338"/>
                    <a:pt x="170" y="48598"/>
                  </a:cubicBezTo>
                  <a:cubicBezTo>
                    <a:pt x="170" y="45185"/>
                    <a:pt x="448" y="41891"/>
                    <a:pt x="1163" y="38597"/>
                  </a:cubicBezTo>
                  <a:cubicBezTo>
                    <a:pt x="1837" y="35422"/>
                    <a:pt x="3028" y="31413"/>
                    <a:pt x="4377" y="27286"/>
                  </a:cubicBezTo>
                  <a:cubicBezTo>
                    <a:pt x="6163" y="23793"/>
                    <a:pt x="8227" y="20420"/>
                    <a:pt x="10172" y="17285"/>
                  </a:cubicBezTo>
                  <a:cubicBezTo>
                    <a:pt x="9775" y="17840"/>
                    <a:pt x="9695" y="18039"/>
                    <a:pt x="9775" y="18039"/>
                  </a:cubicBezTo>
                  <a:cubicBezTo>
                    <a:pt x="9894" y="18039"/>
                    <a:pt x="12434" y="14665"/>
                    <a:pt x="15371" y="11649"/>
                  </a:cubicBezTo>
                  <a:cubicBezTo>
                    <a:pt x="22316" y="4902"/>
                    <a:pt x="35731" y="140"/>
                    <a:pt x="50336" y="140"/>
                  </a:cubicBezTo>
                  <a:cubicBezTo>
                    <a:pt x="64821" y="140"/>
                    <a:pt x="78236" y="4902"/>
                    <a:pt x="86292" y="12800"/>
                  </a:cubicBezTo>
                  <a:cubicBezTo>
                    <a:pt x="89229" y="15737"/>
                    <a:pt x="92087" y="19944"/>
                    <a:pt x="95103" y="24031"/>
                  </a:cubicBezTo>
                  <a:lnTo>
                    <a:pt x="99508" y="38597"/>
                  </a:lnTo>
                  <a:cubicBezTo>
                    <a:pt x="100183" y="41891"/>
                    <a:pt x="100501" y="45185"/>
                    <a:pt x="100501" y="48598"/>
                  </a:cubicBezTo>
                  <a:cubicBezTo>
                    <a:pt x="100501" y="61298"/>
                    <a:pt x="94825" y="74792"/>
                    <a:pt x="85816" y="83920"/>
                  </a:cubicBezTo>
                  <a:cubicBezTo>
                    <a:pt x="76569" y="93127"/>
                    <a:pt x="63075" y="98763"/>
                    <a:pt x="50336" y="98763"/>
                  </a:cubicBezTo>
                </a:path>
              </a:pathLst>
            </a:custGeom>
            <a:solidFill>
              <a:srgbClr val="03466D"/>
            </a:solidFill>
            <a:ln w="39688" cap="rnd">
              <a:noFill/>
              <a:prstDash val="solid"/>
              <a:round/>
            </a:ln>
          </p:spPr>
          <p:txBody>
            <a:bodyPr rtlCol="0" anchor="ctr"/>
            <a:lstStyle/>
            <a:p>
              <a:endParaRPr lang="fr-FR"/>
            </a:p>
          </p:txBody>
        </p:sp>
        <p:sp>
          <p:nvSpPr>
            <p:cNvPr id="27" name="Forme libre : forme 26">
              <a:extLst>
                <a:ext uri="{FF2B5EF4-FFF2-40B4-BE49-F238E27FC236}">
                  <a16:creationId xmlns:a16="http://schemas.microsoft.com/office/drawing/2014/main" id="{8D98A233-FD60-4063-BDFA-1B08BE0825A6}"/>
                </a:ext>
              </a:extLst>
            </p:cNvPr>
            <p:cNvSpPr/>
            <p:nvPr/>
          </p:nvSpPr>
          <p:spPr>
            <a:xfrm>
              <a:off x="3820424" y="1347060"/>
              <a:ext cx="1259920" cy="1065173"/>
            </a:xfrm>
            <a:custGeom>
              <a:avLst/>
              <a:gdLst>
                <a:gd name="connsiteX0" fmla="*/ 1161492 w 1259920"/>
                <a:gd name="connsiteY0" fmla="*/ 814359 h 1065173"/>
                <a:gd name="connsiteX1" fmla="*/ 1260076 w 1259920"/>
                <a:gd name="connsiteY1" fmla="*/ 525076 h 1065173"/>
                <a:gd name="connsiteX2" fmla="*/ 776444 w 1259920"/>
                <a:gd name="connsiteY2" fmla="*/ 129 h 1065173"/>
                <a:gd name="connsiteX3" fmla="*/ 38930 w 1259920"/>
                <a:gd name="connsiteY3" fmla="*/ 536347 h 1065173"/>
                <a:gd name="connsiteX4" fmla="*/ 155 w 1259920"/>
                <a:gd name="connsiteY4" fmla="*/ 535157 h 1065173"/>
                <a:gd name="connsiteX5" fmla="*/ 629838 w 1259920"/>
                <a:gd name="connsiteY5" fmla="*/ 1065303 h 1065173"/>
                <a:gd name="connsiteX6" fmla="*/ 952180 w 1259920"/>
                <a:gd name="connsiteY6" fmla="*/ 988666 h 1065173"/>
                <a:gd name="connsiteX7" fmla="*/ 1229675 w 1259920"/>
                <a:gd name="connsiteY7" fmla="*/ 1055063 h 1065173"/>
                <a:gd name="connsiteX8" fmla="*/ 1161492 w 1259920"/>
                <a:gd name="connsiteY8" fmla="*/ 814359 h 1065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9920" h="1065173">
                  <a:moveTo>
                    <a:pt x="1161492" y="814359"/>
                  </a:moveTo>
                  <a:cubicBezTo>
                    <a:pt x="1223603" y="730658"/>
                    <a:pt x="1260076" y="631597"/>
                    <a:pt x="1260076" y="525076"/>
                  </a:cubicBezTo>
                  <a:cubicBezTo>
                    <a:pt x="1260076" y="270044"/>
                    <a:pt x="1053701" y="56882"/>
                    <a:pt x="776444" y="129"/>
                  </a:cubicBezTo>
                  <a:cubicBezTo>
                    <a:pt x="717706" y="304215"/>
                    <a:pt x="410326" y="536347"/>
                    <a:pt x="38930" y="536347"/>
                  </a:cubicBezTo>
                  <a:cubicBezTo>
                    <a:pt x="25913" y="536347"/>
                    <a:pt x="13014" y="535752"/>
                    <a:pt x="155" y="535157"/>
                  </a:cubicBezTo>
                  <a:cubicBezTo>
                    <a:pt x="6505" y="828805"/>
                    <a:pt x="285707" y="1065303"/>
                    <a:pt x="629838" y="1065303"/>
                  </a:cubicBezTo>
                  <a:cubicBezTo>
                    <a:pt x="747789" y="1065303"/>
                    <a:pt x="857763" y="1037006"/>
                    <a:pt x="952180" y="988666"/>
                  </a:cubicBezTo>
                  <a:cubicBezTo>
                    <a:pt x="1025086" y="1053754"/>
                    <a:pt x="1128194" y="1082130"/>
                    <a:pt x="1229675" y="1055063"/>
                  </a:cubicBezTo>
                  <a:cubicBezTo>
                    <a:pt x="1145458" y="1006208"/>
                    <a:pt x="1115772" y="899568"/>
                    <a:pt x="1161492" y="814359"/>
                  </a:cubicBezTo>
                  <a:close/>
                </a:path>
              </a:pathLst>
            </a:custGeom>
            <a:noFill/>
            <a:ln w="22225" cap="rnd">
              <a:solidFill>
                <a:schemeClr val="accent1"/>
              </a:solidFill>
              <a:prstDash val="solid"/>
              <a:round/>
            </a:ln>
          </p:spPr>
          <p:txBody>
            <a:bodyPr rtlCol="0" anchor="ctr"/>
            <a:lstStyle/>
            <a:p>
              <a:endParaRPr lang="fr-FR"/>
            </a:p>
          </p:txBody>
        </p:sp>
        <p:sp>
          <p:nvSpPr>
            <p:cNvPr id="28" name="Forme libre : forme 27">
              <a:extLst>
                <a:ext uri="{FF2B5EF4-FFF2-40B4-BE49-F238E27FC236}">
                  <a16:creationId xmlns:a16="http://schemas.microsoft.com/office/drawing/2014/main" id="{A209CB9E-D06F-4DFB-8A57-4608816D6F26}"/>
                </a:ext>
              </a:extLst>
            </p:cNvPr>
            <p:cNvSpPr/>
            <p:nvPr/>
          </p:nvSpPr>
          <p:spPr>
            <a:xfrm>
              <a:off x="3110717" y="600228"/>
              <a:ext cx="1496854" cy="1283058"/>
            </a:xfrm>
            <a:custGeom>
              <a:avLst/>
              <a:gdLst>
                <a:gd name="connsiteX0" fmla="*/ 748508 w 1496854"/>
                <a:gd name="connsiteY0" fmla="*/ 85 h 1283058"/>
                <a:gd name="connsiteX1" fmla="*/ 80 w 1496854"/>
                <a:gd name="connsiteY1" fmla="*/ 641595 h 1283058"/>
                <a:gd name="connsiteX2" fmla="*/ 117158 w 1496854"/>
                <a:gd name="connsiteY2" fmla="*/ 985130 h 1283058"/>
                <a:gd name="connsiteX3" fmla="*/ 36196 w 1496854"/>
                <a:gd name="connsiteY3" fmla="*/ 1270999 h 1283058"/>
                <a:gd name="connsiteX4" fmla="*/ 365721 w 1496854"/>
                <a:gd name="connsiteY4" fmla="*/ 1192140 h 1283058"/>
                <a:gd name="connsiteX5" fmla="*/ 748508 w 1496854"/>
                <a:gd name="connsiteY5" fmla="*/ 1283144 h 1283058"/>
                <a:gd name="connsiteX6" fmla="*/ 1496935 w 1496854"/>
                <a:gd name="connsiteY6" fmla="*/ 641595 h 1283058"/>
                <a:gd name="connsiteX7" fmla="*/ 748508 w 1496854"/>
                <a:gd name="connsiteY7" fmla="*/ 85 h 1283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96854" h="1283058">
                  <a:moveTo>
                    <a:pt x="748508" y="85"/>
                  </a:moveTo>
                  <a:cubicBezTo>
                    <a:pt x="335162" y="85"/>
                    <a:pt x="80" y="287304"/>
                    <a:pt x="80" y="641595"/>
                  </a:cubicBezTo>
                  <a:cubicBezTo>
                    <a:pt x="80" y="768119"/>
                    <a:pt x="43379" y="885752"/>
                    <a:pt x="117158" y="985130"/>
                  </a:cubicBezTo>
                  <a:cubicBezTo>
                    <a:pt x="171451" y="1086333"/>
                    <a:pt x="136169" y="1212976"/>
                    <a:pt x="36196" y="1270999"/>
                  </a:cubicBezTo>
                  <a:cubicBezTo>
                    <a:pt x="156687" y="1303107"/>
                    <a:pt x="279123" y="1269412"/>
                    <a:pt x="365721" y="1192140"/>
                  </a:cubicBezTo>
                  <a:cubicBezTo>
                    <a:pt x="477799" y="1249528"/>
                    <a:pt x="608450" y="1283144"/>
                    <a:pt x="748508" y="1283144"/>
                  </a:cubicBezTo>
                  <a:cubicBezTo>
                    <a:pt x="1161853" y="1283144"/>
                    <a:pt x="1496935" y="995925"/>
                    <a:pt x="1496935" y="641595"/>
                  </a:cubicBezTo>
                  <a:cubicBezTo>
                    <a:pt x="1496935" y="287304"/>
                    <a:pt x="1161853" y="85"/>
                    <a:pt x="748508" y="85"/>
                  </a:cubicBezTo>
                  <a:close/>
                </a:path>
              </a:pathLst>
            </a:custGeom>
            <a:noFill/>
            <a:ln w="22225" cap="rnd">
              <a:solidFill>
                <a:schemeClr val="accent1"/>
              </a:solidFill>
              <a:prstDash val="solid"/>
              <a:round/>
            </a:ln>
          </p:spPr>
          <p:txBody>
            <a:bodyPr rtlCol="0" anchor="ctr"/>
            <a:lstStyle/>
            <a:p>
              <a:endParaRPr lang="fr-FR"/>
            </a:p>
          </p:txBody>
        </p:sp>
      </p:grpSp>
      <p:pic>
        <p:nvPicPr>
          <p:cNvPr id="14" name="Image 13">
            <a:extLst>
              <a:ext uri="{FF2B5EF4-FFF2-40B4-BE49-F238E27FC236}">
                <a16:creationId xmlns:a16="http://schemas.microsoft.com/office/drawing/2014/main" id="{FABFC885-2688-9D4F-BFBA-6683166CDE97}"/>
              </a:ext>
            </a:extLst>
          </p:cNvPr>
          <p:cNvPicPr>
            <a:picLocks noChangeAspect="1"/>
          </p:cNvPicPr>
          <p:nvPr/>
        </p:nvPicPr>
        <p:blipFill>
          <a:blip r:embed="rId3"/>
          <a:stretch>
            <a:fillRect/>
          </a:stretch>
        </p:blipFill>
        <p:spPr>
          <a:xfrm>
            <a:off x="125830" y="2895142"/>
            <a:ext cx="1809296" cy="299561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42E81AC-D31E-43D4-82A9-D3C977E261D0}"/>
              </a:ext>
            </a:extLst>
          </p:cNvPr>
          <p:cNvSpPr/>
          <p:nvPr/>
        </p:nvSpPr>
        <p:spPr>
          <a:xfrm>
            <a:off x="8267700" y="0"/>
            <a:ext cx="3924300" cy="1876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re 2">
            <a:extLst>
              <a:ext uri="{FF2B5EF4-FFF2-40B4-BE49-F238E27FC236}">
                <a16:creationId xmlns:a16="http://schemas.microsoft.com/office/drawing/2014/main" id="{23FEBFCA-31C8-4EE1-A01A-AF095DD6C862}"/>
              </a:ext>
            </a:extLst>
          </p:cNvPr>
          <p:cNvSpPr>
            <a:spLocks noGrp="1"/>
          </p:cNvSpPr>
          <p:nvPr>
            <p:ph type="title"/>
          </p:nvPr>
        </p:nvSpPr>
        <p:spPr>
          <a:xfrm>
            <a:off x="900400" y="807680"/>
            <a:ext cx="10182666" cy="341632"/>
          </a:xfrm>
        </p:spPr>
        <p:txBody>
          <a:bodyPr/>
          <a:lstStyle/>
          <a:p>
            <a:r>
              <a:rPr lang="fr-FR" dirty="0"/>
              <a:t>SUR LE DON DE GAMÈTES</a:t>
            </a:r>
          </a:p>
        </p:txBody>
      </p:sp>
      <p:sp>
        <p:nvSpPr>
          <p:cNvPr id="7" name="ZoneTexte 6">
            <a:extLst>
              <a:ext uri="{FF2B5EF4-FFF2-40B4-BE49-F238E27FC236}">
                <a16:creationId xmlns:a16="http://schemas.microsoft.com/office/drawing/2014/main" id="{AC53584E-37F8-4339-9A63-A159B10F50AB}"/>
              </a:ext>
            </a:extLst>
          </p:cNvPr>
          <p:cNvSpPr txBox="1"/>
          <p:nvPr/>
        </p:nvSpPr>
        <p:spPr>
          <a:xfrm>
            <a:off x="1665944" y="1425417"/>
            <a:ext cx="3195350" cy="954336"/>
          </a:xfrm>
          <a:prstGeom prst="rect">
            <a:avLst/>
          </a:prstGeom>
          <a:solidFill>
            <a:schemeClr val="accent1"/>
          </a:solidFill>
        </p:spPr>
        <p:txBody>
          <a:bodyPr wrap="square" lIns="360000" anchor="ctr">
            <a:noAutofit/>
          </a:bodyPr>
          <a:lstStyle>
            <a:defPPr>
              <a:defRPr lang="fr-FR"/>
            </a:defPPr>
            <a:lvl1pPr>
              <a:lnSpc>
                <a:spcPct val="90000"/>
              </a:lnSpc>
              <a:spcBef>
                <a:spcPts val="1200"/>
              </a:spcBef>
              <a:defRPr>
                <a:solidFill>
                  <a:schemeClr val="bg1"/>
                </a:solidFill>
              </a:defRPr>
            </a:lvl1pPr>
          </a:lstStyle>
          <a:p>
            <a:r>
              <a:rPr lang="fr-FR" sz="1600"/>
              <a:t>Je ne sais pas si je peux donner mes gamètes.</a:t>
            </a:r>
          </a:p>
        </p:txBody>
      </p:sp>
      <p:sp>
        <p:nvSpPr>
          <p:cNvPr id="8" name="Espace réservé du contenu 1">
            <a:extLst>
              <a:ext uri="{FF2B5EF4-FFF2-40B4-BE49-F238E27FC236}">
                <a16:creationId xmlns:a16="http://schemas.microsoft.com/office/drawing/2014/main" id="{51D26F79-C02E-4E9C-965F-8401D137AE6A}"/>
              </a:ext>
            </a:extLst>
          </p:cNvPr>
          <p:cNvSpPr txBox="1">
            <a:spLocks/>
          </p:cNvSpPr>
          <p:nvPr/>
        </p:nvSpPr>
        <p:spPr>
          <a:xfrm>
            <a:off x="1154720" y="4380608"/>
            <a:ext cx="6744680" cy="2074414"/>
          </a:xfrm>
          <a:prstGeom prst="rect">
            <a:avLst/>
          </a:prstGeom>
        </p:spPr>
        <p:txBody>
          <a:bodyPr vert="horz" wrap="square" lIns="91440" tIns="45720" rIns="91440" bIns="45720" rtlCol="0">
            <a:spAutoFit/>
          </a:bodyPr>
          <a:lstStyle>
            <a:lvl1pPr marL="216000" indent="-216000" algn="l" defTabSz="914400" rtl="0" eaLnBrk="1" latinLnBrk="0" hangingPunct="1">
              <a:lnSpc>
                <a:spcPct val="90000"/>
              </a:lnSpc>
              <a:spcBef>
                <a:spcPts val="1200"/>
              </a:spcBef>
              <a:buClr>
                <a:schemeClr val="accent2"/>
              </a:buClr>
              <a:buFont typeface="Arial" panose="020B0604020202020204" pitchFamily="34" charset="0"/>
              <a:buChar char="●"/>
              <a:defRPr sz="1600" kern="1200">
                <a:solidFill>
                  <a:schemeClr val="tx1"/>
                </a:solidFill>
                <a:latin typeface="+mn-lt"/>
                <a:ea typeface="+mn-ea"/>
                <a:cs typeface="+mn-cs"/>
              </a:defRPr>
            </a:lvl1pPr>
            <a:lvl2pPr marL="432000" indent="-180000" algn="l" defTabSz="914400" rtl="0" eaLnBrk="1" latinLnBrk="0" hangingPunct="1">
              <a:lnSpc>
                <a:spcPct val="90000"/>
              </a:lnSpc>
              <a:spcBef>
                <a:spcPts val="600"/>
              </a:spcBef>
              <a:buClr>
                <a:schemeClr val="accent3"/>
              </a:buClr>
              <a:buFont typeface="Calibri" panose="020F0502020204030204" pitchFamily="34" charset="0"/>
              <a:buChar char="‒"/>
              <a:defRPr sz="1400" kern="1200">
                <a:solidFill>
                  <a:schemeClr val="tx1"/>
                </a:solidFill>
                <a:latin typeface="+mn-lt"/>
                <a:ea typeface="+mn-ea"/>
                <a:cs typeface="+mn-cs"/>
              </a:defRPr>
            </a:lvl2pPr>
            <a:lvl3pPr marL="684000" indent="-180000" algn="l" defTabSz="914400" rtl="0" eaLnBrk="1" latinLnBrk="0" hangingPunct="1">
              <a:lnSpc>
                <a:spcPct val="90000"/>
              </a:lnSpc>
              <a:spcBef>
                <a:spcPts val="400"/>
              </a:spcBef>
              <a:buClr>
                <a:schemeClr val="accent3"/>
              </a:buClr>
              <a:buFont typeface="Calibri" panose="020F0502020204030204" pitchFamily="34" charset="0"/>
              <a:buChar char="‒"/>
              <a:defRPr sz="1200" kern="1200">
                <a:solidFill>
                  <a:schemeClr val="tx1"/>
                </a:solidFill>
                <a:latin typeface="+mn-lt"/>
                <a:ea typeface="+mn-ea"/>
                <a:cs typeface="+mn-cs"/>
              </a:defRPr>
            </a:lvl3pPr>
            <a:lvl4pPr marL="936000" indent="-180000" algn="l" defTabSz="914400" rtl="0" eaLnBrk="1" latinLnBrk="0" hangingPunct="1">
              <a:lnSpc>
                <a:spcPct val="90000"/>
              </a:lnSpc>
              <a:spcBef>
                <a:spcPts val="200"/>
              </a:spcBef>
              <a:buClr>
                <a:schemeClr val="accent3"/>
              </a:buClr>
              <a:buFont typeface="Calibri" panose="020F0502020204030204" pitchFamily="34" charset="0"/>
              <a:buChar char="‒"/>
              <a:defRPr sz="1100" kern="1200">
                <a:solidFill>
                  <a:schemeClr val="tx1"/>
                </a:solidFill>
                <a:latin typeface="+mn-lt"/>
                <a:ea typeface="+mn-ea"/>
                <a:cs typeface="+mn-cs"/>
              </a:defRPr>
            </a:lvl4pPr>
            <a:lvl5pPr marL="1188000" indent="-180000" algn="l" defTabSz="914400" rtl="0" eaLnBrk="1" latinLnBrk="0" hangingPunct="1">
              <a:lnSpc>
                <a:spcPct val="90000"/>
              </a:lnSpc>
              <a:spcBef>
                <a:spcPts val="200"/>
              </a:spcBef>
              <a:buClr>
                <a:schemeClr val="accent3"/>
              </a:buClr>
              <a:buFont typeface="Calibri" panose="020F05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b="1" dirty="0"/>
              <a:t>Avant d’entreprendre une démarche de don, un entretien et un examen clinique sont effectués par le médecin traitant ou le gynécologue.</a:t>
            </a:r>
            <a:br>
              <a:rPr lang="fr-FR" b="1" dirty="0"/>
            </a:br>
            <a:r>
              <a:rPr lang="fr-FR" sz="1400" dirty="0"/>
              <a:t>Les examens complémentaires prescrits permettent d’explorer l’état de santé,</a:t>
            </a:r>
            <a:br>
              <a:rPr lang="fr-FR" sz="1400" dirty="0"/>
            </a:br>
            <a:r>
              <a:rPr lang="fr-FR" sz="1400" dirty="0"/>
              <a:t>la fertilité et les motivations du donneur avec en particulier :</a:t>
            </a:r>
          </a:p>
          <a:p>
            <a:pPr marL="288000" indent="-180000">
              <a:spcBef>
                <a:spcPts val="300"/>
              </a:spcBef>
            </a:pPr>
            <a:r>
              <a:rPr lang="fr-FR" sz="1400" dirty="0"/>
              <a:t>un bilan de fertilité ;</a:t>
            </a:r>
          </a:p>
          <a:p>
            <a:pPr marL="288000" indent="-180000">
              <a:spcBef>
                <a:spcPts val="300"/>
              </a:spcBef>
            </a:pPr>
            <a:r>
              <a:rPr lang="fr-FR" sz="1400" dirty="0"/>
              <a:t>une étude génétique (consultation, caryotype) ; </a:t>
            </a:r>
          </a:p>
          <a:p>
            <a:pPr marL="288000" indent="-180000">
              <a:spcBef>
                <a:spcPts val="300"/>
              </a:spcBef>
            </a:pPr>
            <a:r>
              <a:rPr lang="fr-FR" sz="1400" dirty="0"/>
              <a:t>des tests sérologiques (VIH, hépatites...) ;</a:t>
            </a:r>
          </a:p>
          <a:p>
            <a:pPr marL="288000" indent="-180000">
              <a:spcBef>
                <a:spcPts val="300"/>
              </a:spcBef>
            </a:pPr>
            <a:r>
              <a:rPr lang="fr-FR" sz="1400" dirty="0"/>
              <a:t>un entretien psychologique.</a:t>
            </a:r>
          </a:p>
        </p:txBody>
      </p:sp>
      <p:sp>
        <p:nvSpPr>
          <p:cNvPr id="9" name="ZoneTexte 8">
            <a:extLst>
              <a:ext uri="{FF2B5EF4-FFF2-40B4-BE49-F238E27FC236}">
                <a16:creationId xmlns:a16="http://schemas.microsoft.com/office/drawing/2014/main" id="{62884E21-C59E-4647-914E-7807BE5CE741}"/>
              </a:ext>
            </a:extLst>
          </p:cNvPr>
          <p:cNvSpPr txBox="1"/>
          <p:nvPr/>
        </p:nvSpPr>
        <p:spPr>
          <a:xfrm>
            <a:off x="8025165" y="4380608"/>
            <a:ext cx="3677666" cy="1301110"/>
          </a:xfrm>
          <a:prstGeom prst="rect">
            <a:avLst/>
          </a:prstGeom>
          <a:solidFill>
            <a:schemeClr val="accent1"/>
          </a:solidFill>
        </p:spPr>
        <p:txBody>
          <a:bodyPr wrap="square" lIns="360000" anchor="ctr">
            <a:noAutofit/>
          </a:bodyPr>
          <a:lstStyle>
            <a:defPPr>
              <a:defRPr lang="fr-FR"/>
            </a:defPPr>
            <a:lvl1pPr>
              <a:lnSpc>
                <a:spcPct val="90000"/>
              </a:lnSpc>
              <a:spcBef>
                <a:spcPts val="1200"/>
              </a:spcBef>
              <a:defRPr>
                <a:solidFill>
                  <a:schemeClr val="bg1"/>
                </a:solidFill>
              </a:defRPr>
            </a:lvl1pPr>
          </a:lstStyle>
          <a:p>
            <a:r>
              <a:rPr lang="fr-FR" sz="1600" dirty="0"/>
              <a:t>Il faut faire un bilan de santé avant de savoir si l’on peut donner ses gamètes ?</a:t>
            </a:r>
          </a:p>
        </p:txBody>
      </p:sp>
      <p:pic>
        <p:nvPicPr>
          <p:cNvPr id="10" name="Image 9" descr="Une image contenant personne&#10;&#10;Description générée automatiquement">
            <a:extLst>
              <a:ext uri="{FF2B5EF4-FFF2-40B4-BE49-F238E27FC236}">
                <a16:creationId xmlns:a16="http://schemas.microsoft.com/office/drawing/2014/main" id="{735C569C-76BA-4293-B382-8B0BDED7607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700316" y="196932"/>
            <a:ext cx="3286610" cy="2193812"/>
          </a:xfrm>
          <a:prstGeom prst="rect">
            <a:avLst/>
          </a:prstGeom>
        </p:spPr>
      </p:pic>
      <p:sp>
        <p:nvSpPr>
          <p:cNvPr id="2" name="Espace réservé du contenu 1">
            <a:extLst>
              <a:ext uri="{FF2B5EF4-FFF2-40B4-BE49-F238E27FC236}">
                <a16:creationId xmlns:a16="http://schemas.microsoft.com/office/drawing/2014/main" id="{706CC030-4FEC-49DD-A135-2BBCB0840375}"/>
              </a:ext>
            </a:extLst>
          </p:cNvPr>
          <p:cNvSpPr>
            <a:spLocks noGrp="1"/>
          </p:cNvSpPr>
          <p:nvPr>
            <p:ph idx="1"/>
          </p:nvPr>
        </p:nvSpPr>
        <p:spPr>
          <a:xfrm>
            <a:off x="2081368" y="2759004"/>
            <a:ext cx="6744680" cy="778675"/>
          </a:xfrm>
          <a:noFill/>
        </p:spPr>
        <p:txBody>
          <a:bodyPr anchor="ctr"/>
          <a:lstStyle/>
          <a:p>
            <a:pPr marL="0" indent="0">
              <a:spcBef>
                <a:spcPts val="600"/>
              </a:spcBef>
              <a:buNone/>
            </a:pPr>
            <a:r>
              <a:rPr lang="fr-FR" b="1" dirty="0"/>
              <a:t>Les conditions pour donner ses gamètes sont les suivantes :  </a:t>
            </a:r>
          </a:p>
          <a:p>
            <a:pPr marL="288000" indent="-180000">
              <a:spcBef>
                <a:spcPts val="300"/>
              </a:spcBef>
            </a:pPr>
            <a:r>
              <a:rPr lang="fr-FR" sz="1400" dirty="0"/>
              <a:t>Être en bonne santé, </a:t>
            </a:r>
          </a:p>
          <a:p>
            <a:pPr marL="288000" indent="-180000">
              <a:spcBef>
                <a:spcPts val="300"/>
              </a:spcBef>
            </a:pPr>
            <a:r>
              <a:rPr lang="fr-FR" sz="1400" dirty="0"/>
              <a:t>Être âgé de 18 à 45 ans pour les hommes ou de 18 à 37 ans pour les femmes. </a:t>
            </a:r>
          </a:p>
        </p:txBody>
      </p:sp>
      <p:grpSp>
        <p:nvGrpSpPr>
          <p:cNvPr id="12" name="Groupe 11">
            <a:extLst>
              <a:ext uri="{FF2B5EF4-FFF2-40B4-BE49-F238E27FC236}">
                <a16:creationId xmlns:a16="http://schemas.microsoft.com/office/drawing/2014/main" id="{BC38CF2B-2642-43DC-B30C-A98656777D40}"/>
              </a:ext>
            </a:extLst>
          </p:cNvPr>
          <p:cNvGrpSpPr/>
          <p:nvPr/>
        </p:nvGrpSpPr>
        <p:grpSpPr>
          <a:xfrm>
            <a:off x="1819940" y="1641245"/>
            <a:ext cx="127848" cy="118815"/>
            <a:chOff x="4429125" y="1881187"/>
            <a:chExt cx="3324967" cy="3090033"/>
          </a:xfrm>
          <a:solidFill>
            <a:schemeClr val="bg1"/>
          </a:solidFill>
        </p:grpSpPr>
        <p:sp>
          <p:nvSpPr>
            <p:cNvPr id="13" name="Forme libre : forme 12">
              <a:extLst>
                <a:ext uri="{FF2B5EF4-FFF2-40B4-BE49-F238E27FC236}">
                  <a16:creationId xmlns:a16="http://schemas.microsoft.com/office/drawing/2014/main" id="{7A3EEFF4-4EA8-4CF4-A9BB-3FCC700A425C}"/>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14" name="Forme libre : forme 13">
              <a:extLst>
                <a:ext uri="{FF2B5EF4-FFF2-40B4-BE49-F238E27FC236}">
                  <a16:creationId xmlns:a16="http://schemas.microsoft.com/office/drawing/2014/main" id="{F0E3D6A8-6C61-42C5-952F-679A8C005A87}"/>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grpSp>
        <p:nvGrpSpPr>
          <p:cNvPr id="15" name="Groupe 14">
            <a:extLst>
              <a:ext uri="{FF2B5EF4-FFF2-40B4-BE49-F238E27FC236}">
                <a16:creationId xmlns:a16="http://schemas.microsoft.com/office/drawing/2014/main" id="{045245F0-FEB2-48FF-BBFC-F91792DC153B}"/>
              </a:ext>
            </a:extLst>
          </p:cNvPr>
          <p:cNvGrpSpPr/>
          <p:nvPr/>
        </p:nvGrpSpPr>
        <p:grpSpPr>
          <a:xfrm rot="10800000">
            <a:off x="4104645" y="2005546"/>
            <a:ext cx="127848" cy="118815"/>
            <a:chOff x="4429125" y="1881187"/>
            <a:chExt cx="3324967" cy="3090033"/>
          </a:xfrm>
          <a:solidFill>
            <a:schemeClr val="bg1"/>
          </a:solidFill>
        </p:grpSpPr>
        <p:sp>
          <p:nvSpPr>
            <p:cNvPr id="16" name="Forme libre : forme 15">
              <a:extLst>
                <a:ext uri="{FF2B5EF4-FFF2-40B4-BE49-F238E27FC236}">
                  <a16:creationId xmlns:a16="http://schemas.microsoft.com/office/drawing/2014/main" id="{F229ABBB-C165-46B9-A80C-8BE8E1255575}"/>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17" name="Forme libre : forme 16">
              <a:extLst>
                <a:ext uri="{FF2B5EF4-FFF2-40B4-BE49-F238E27FC236}">
                  <a16:creationId xmlns:a16="http://schemas.microsoft.com/office/drawing/2014/main" id="{80EA59A6-D055-48C8-8EBF-26F3CA2C060E}"/>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sp>
        <p:nvSpPr>
          <p:cNvPr id="18" name="Triangle isocèle 17">
            <a:extLst>
              <a:ext uri="{FF2B5EF4-FFF2-40B4-BE49-F238E27FC236}">
                <a16:creationId xmlns:a16="http://schemas.microsoft.com/office/drawing/2014/main" id="{D8947CA8-6731-4FF5-9677-B9972D7B8E30}"/>
              </a:ext>
            </a:extLst>
          </p:cNvPr>
          <p:cNvSpPr/>
          <p:nvPr/>
        </p:nvSpPr>
        <p:spPr>
          <a:xfrm rot="10800000">
            <a:off x="3751806" y="2373991"/>
            <a:ext cx="330729" cy="1669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10926630-BB26-487D-9A03-D49753F80025}"/>
              </a:ext>
            </a:extLst>
          </p:cNvPr>
          <p:cNvSpPr txBox="1"/>
          <p:nvPr/>
        </p:nvSpPr>
        <p:spPr>
          <a:xfrm>
            <a:off x="9259500" y="2736073"/>
            <a:ext cx="2168241" cy="756000"/>
          </a:xfrm>
          <a:prstGeom prst="rect">
            <a:avLst/>
          </a:prstGeom>
          <a:noFill/>
          <a:ln w="38100">
            <a:solidFill>
              <a:schemeClr val="accent5"/>
            </a:solidFill>
          </a:ln>
        </p:spPr>
        <p:txBody>
          <a:bodyPr wrap="square" anchor="ctr">
            <a:noAutofit/>
          </a:bodyPr>
          <a:lstStyle/>
          <a:p>
            <a:pPr algn="ctr">
              <a:lnSpc>
                <a:spcPct val="85000"/>
              </a:lnSpc>
            </a:pPr>
            <a:r>
              <a:rPr lang="fr-FR" sz="1300"/>
              <a:t>Le fait d’avoir eu ou non des enfants ne rentre pas en compte. </a:t>
            </a:r>
          </a:p>
        </p:txBody>
      </p:sp>
      <p:grpSp>
        <p:nvGrpSpPr>
          <p:cNvPr id="21" name="Groupe 20">
            <a:extLst>
              <a:ext uri="{FF2B5EF4-FFF2-40B4-BE49-F238E27FC236}">
                <a16:creationId xmlns:a16="http://schemas.microsoft.com/office/drawing/2014/main" id="{110B58C4-336A-49AE-8B66-7F56163BB14E}"/>
              </a:ext>
            </a:extLst>
          </p:cNvPr>
          <p:cNvGrpSpPr/>
          <p:nvPr/>
        </p:nvGrpSpPr>
        <p:grpSpPr>
          <a:xfrm>
            <a:off x="8182510" y="4654597"/>
            <a:ext cx="127848" cy="118815"/>
            <a:chOff x="4429125" y="1881187"/>
            <a:chExt cx="3324967" cy="3090033"/>
          </a:xfrm>
          <a:solidFill>
            <a:schemeClr val="bg1"/>
          </a:solidFill>
        </p:grpSpPr>
        <p:sp>
          <p:nvSpPr>
            <p:cNvPr id="22" name="Forme libre : forme 21">
              <a:extLst>
                <a:ext uri="{FF2B5EF4-FFF2-40B4-BE49-F238E27FC236}">
                  <a16:creationId xmlns:a16="http://schemas.microsoft.com/office/drawing/2014/main" id="{41BD56BF-2795-4821-9155-F93530C53426}"/>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23" name="Forme libre : forme 22">
              <a:extLst>
                <a:ext uri="{FF2B5EF4-FFF2-40B4-BE49-F238E27FC236}">
                  <a16:creationId xmlns:a16="http://schemas.microsoft.com/office/drawing/2014/main" id="{56C864C3-45AA-4687-8ED0-818435C15989}"/>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grpSp>
        <p:nvGrpSpPr>
          <p:cNvPr id="24" name="Groupe 23">
            <a:extLst>
              <a:ext uri="{FF2B5EF4-FFF2-40B4-BE49-F238E27FC236}">
                <a16:creationId xmlns:a16="http://schemas.microsoft.com/office/drawing/2014/main" id="{86583478-8240-4D19-8687-1D24F06741A8}"/>
              </a:ext>
            </a:extLst>
          </p:cNvPr>
          <p:cNvGrpSpPr/>
          <p:nvPr/>
        </p:nvGrpSpPr>
        <p:grpSpPr>
          <a:xfrm rot="10800000">
            <a:off x="9421681" y="5244323"/>
            <a:ext cx="127848" cy="118815"/>
            <a:chOff x="4429125" y="1881187"/>
            <a:chExt cx="3324967" cy="3090033"/>
          </a:xfrm>
          <a:solidFill>
            <a:schemeClr val="bg1"/>
          </a:solidFill>
        </p:grpSpPr>
        <p:sp>
          <p:nvSpPr>
            <p:cNvPr id="25" name="Forme libre : forme 24">
              <a:extLst>
                <a:ext uri="{FF2B5EF4-FFF2-40B4-BE49-F238E27FC236}">
                  <a16:creationId xmlns:a16="http://schemas.microsoft.com/office/drawing/2014/main" id="{DBA6D088-7131-4A7D-9293-23CF10225C04}"/>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26" name="Forme libre : forme 25">
              <a:extLst>
                <a:ext uri="{FF2B5EF4-FFF2-40B4-BE49-F238E27FC236}">
                  <a16:creationId xmlns:a16="http://schemas.microsoft.com/office/drawing/2014/main" id="{4F5DE007-9357-4935-8C8B-9CC8D908CAFD}"/>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sp>
        <p:nvSpPr>
          <p:cNvPr id="27" name="Triangle isocèle 26">
            <a:extLst>
              <a:ext uri="{FF2B5EF4-FFF2-40B4-BE49-F238E27FC236}">
                <a16:creationId xmlns:a16="http://schemas.microsoft.com/office/drawing/2014/main" id="{02733740-17A3-42A1-841B-E839980F82AA}"/>
              </a:ext>
            </a:extLst>
          </p:cNvPr>
          <p:cNvSpPr/>
          <p:nvPr/>
        </p:nvSpPr>
        <p:spPr>
          <a:xfrm rot="16200000">
            <a:off x="7776319" y="4947680"/>
            <a:ext cx="330729" cy="1669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07031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B4F3093-09C9-49DA-972A-0EE373A3095D}"/>
              </a:ext>
            </a:extLst>
          </p:cNvPr>
          <p:cNvSpPr>
            <a:spLocks noGrp="1"/>
          </p:cNvSpPr>
          <p:nvPr>
            <p:ph type="body" idx="1"/>
          </p:nvPr>
        </p:nvSpPr>
        <p:spPr>
          <a:xfrm>
            <a:off x="2254083" y="2328292"/>
            <a:ext cx="6146800" cy="3010055"/>
          </a:xfrm>
        </p:spPr>
        <p:txBody>
          <a:bodyPr/>
          <a:lstStyle/>
          <a:p>
            <a:r>
              <a:rPr lang="fr-FR" dirty="0"/>
              <a:t>Aspects juridiques et pratiques des nouveaux droits ouverts par la loi de bioéthique de 2021</a:t>
            </a:r>
          </a:p>
          <a:p>
            <a:r>
              <a:rPr lang="fr-FR" dirty="0"/>
              <a:t>Quelles conséquences pour les donneurs et</a:t>
            </a:r>
            <a:br>
              <a:rPr lang="fr-FR" dirty="0"/>
            </a:br>
            <a:r>
              <a:rPr lang="fr-FR" dirty="0"/>
              <a:t>les receveurs ? </a:t>
            </a:r>
          </a:p>
          <a:p>
            <a:r>
              <a:rPr lang="fr-FR" dirty="0"/>
              <a:t>Quelles conséquences pour les professionnels</a:t>
            </a:r>
            <a:br>
              <a:rPr lang="fr-FR" dirty="0"/>
            </a:br>
            <a:r>
              <a:rPr lang="fr-FR" dirty="0"/>
              <a:t>des centres d’AMP et de dons ?</a:t>
            </a:r>
          </a:p>
          <a:p>
            <a:r>
              <a:rPr lang="fr-FR" dirty="0"/>
              <a:t>Réponses aux questions fréquemment posées</a:t>
            </a:r>
            <a:br>
              <a:rPr lang="fr-FR" dirty="0"/>
            </a:br>
            <a:r>
              <a:rPr lang="fr-FR" dirty="0"/>
              <a:t>par les patients</a:t>
            </a:r>
          </a:p>
        </p:txBody>
      </p:sp>
      <p:sp>
        <p:nvSpPr>
          <p:cNvPr id="7" name="Titre 6">
            <a:extLst>
              <a:ext uri="{FF2B5EF4-FFF2-40B4-BE49-F238E27FC236}">
                <a16:creationId xmlns:a16="http://schemas.microsoft.com/office/drawing/2014/main" id="{A65B4EC5-BDAE-4AB5-AD9F-7FED3A9F73ED}"/>
              </a:ext>
            </a:extLst>
          </p:cNvPr>
          <p:cNvSpPr>
            <a:spLocks noGrp="1"/>
          </p:cNvSpPr>
          <p:nvPr>
            <p:ph type="title"/>
          </p:nvPr>
        </p:nvSpPr>
        <p:spPr>
          <a:xfrm>
            <a:off x="1808070" y="1530448"/>
            <a:ext cx="6146800" cy="535531"/>
          </a:xfrm>
        </p:spPr>
        <p:txBody>
          <a:bodyPr/>
          <a:lstStyle/>
          <a:p>
            <a:r>
              <a:rPr lang="fr-FR"/>
              <a:t>sommaire</a:t>
            </a:r>
          </a:p>
        </p:txBody>
      </p:sp>
      <p:sp>
        <p:nvSpPr>
          <p:cNvPr id="8" name="Rectangle 7">
            <a:extLst>
              <a:ext uri="{FF2B5EF4-FFF2-40B4-BE49-F238E27FC236}">
                <a16:creationId xmlns:a16="http://schemas.microsoft.com/office/drawing/2014/main" id="{79A8AD12-6242-439B-B95E-EAECA055333C}"/>
              </a:ext>
            </a:extLst>
          </p:cNvPr>
          <p:cNvSpPr/>
          <p:nvPr/>
        </p:nvSpPr>
        <p:spPr>
          <a:xfrm>
            <a:off x="1902618" y="2297906"/>
            <a:ext cx="288000" cy="28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406800" rIns="0" bIns="0" rtlCol="0" anchor="b"/>
          <a:lstStyle/>
          <a:p>
            <a:pPr algn="r"/>
            <a:r>
              <a:rPr lang="fr-FR" sz="2000" b="1"/>
              <a:t>A</a:t>
            </a:r>
          </a:p>
        </p:txBody>
      </p:sp>
      <p:sp>
        <p:nvSpPr>
          <p:cNvPr id="9" name="Rectangle 8">
            <a:extLst>
              <a:ext uri="{FF2B5EF4-FFF2-40B4-BE49-F238E27FC236}">
                <a16:creationId xmlns:a16="http://schemas.microsoft.com/office/drawing/2014/main" id="{06F4DE64-3C5B-4F54-9EBC-D724D13FEB4E}"/>
              </a:ext>
            </a:extLst>
          </p:cNvPr>
          <p:cNvSpPr/>
          <p:nvPr/>
        </p:nvSpPr>
        <p:spPr>
          <a:xfrm>
            <a:off x="1902618" y="3098252"/>
            <a:ext cx="288000" cy="28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406800" rIns="0" bIns="0" rtlCol="0" anchor="b"/>
          <a:lstStyle/>
          <a:p>
            <a:pPr algn="r"/>
            <a:r>
              <a:rPr lang="fr-FR" sz="2000" b="1"/>
              <a:t>B</a:t>
            </a:r>
          </a:p>
        </p:txBody>
      </p:sp>
      <p:sp>
        <p:nvSpPr>
          <p:cNvPr id="10" name="Rectangle 9">
            <a:extLst>
              <a:ext uri="{FF2B5EF4-FFF2-40B4-BE49-F238E27FC236}">
                <a16:creationId xmlns:a16="http://schemas.microsoft.com/office/drawing/2014/main" id="{EFC00BCD-3DF7-41C2-B5F2-1377F527CB7D}"/>
              </a:ext>
            </a:extLst>
          </p:cNvPr>
          <p:cNvSpPr/>
          <p:nvPr/>
        </p:nvSpPr>
        <p:spPr>
          <a:xfrm>
            <a:off x="1902618" y="3884646"/>
            <a:ext cx="288000" cy="28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406800" rIns="0" bIns="0" rtlCol="0" anchor="b"/>
          <a:lstStyle/>
          <a:p>
            <a:pPr algn="r"/>
            <a:r>
              <a:rPr lang="fr-FR" sz="2000" b="1"/>
              <a:t>C</a:t>
            </a:r>
          </a:p>
        </p:txBody>
      </p:sp>
      <p:sp>
        <p:nvSpPr>
          <p:cNvPr id="11" name="Rectangle 10">
            <a:extLst>
              <a:ext uri="{FF2B5EF4-FFF2-40B4-BE49-F238E27FC236}">
                <a16:creationId xmlns:a16="http://schemas.microsoft.com/office/drawing/2014/main" id="{66BDBC87-5349-4FB1-A1BF-576139A104FC}"/>
              </a:ext>
            </a:extLst>
          </p:cNvPr>
          <p:cNvSpPr/>
          <p:nvPr/>
        </p:nvSpPr>
        <p:spPr>
          <a:xfrm>
            <a:off x="1902618" y="4691890"/>
            <a:ext cx="288000" cy="28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406800" rIns="0" bIns="0" rtlCol="0" anchor="b"/>
          <a:lstStyle/>
          <a:p>
            <a:pPr algn="r"/>
            <a:r>
              <a:rPr lang="fr-FR" sz="2000" b="1"/>
              <a:t>D</a:t>
            </a:r>
          </a:p>
        </p:txBody>
      </p:sp>
    </p:spTree>
    <p:extLst>
      <p:ext uri="{BB962C8B-B14F-4D97-AF65-F5344CB8AC3E}">
        <p14:creationId xmlns:p14="http://schemas.microsoft.com/office/powerpoint/2010/main" val="2631473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C3BA991-777E-4E03-9F1C-065F70FE264B}"/>
              </a:ext>
            </a:extLst>
          </p:cNvPr>
          <p:cNvSpPr/>
          <p:nvPr/>
        </p:nvSpPr>
        <p:spPr>
          <a:xfrm>
            <a:off x="4387850" y="0"/>
            <a:ext cx="29677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contenu 1">
            <a:extLst>
              <a:ext uri="{FF2B5EF4-FFF2-40B4-BE49-F238E27FC236}">
                <a16:creationId xmlns:a16="http://schemas.microsoft.com/office/drawing/2014/main" id="{E0C92A22-29AA-4650-966B-4D39608CC501}"/>
              </a:ext>
            </a:extLst>
          </p:cNvPr>
          <p:cNvSpPr>
            <a:spLocks noGrp="1"/>
          </p:cNvSpPr>
          <p:nvPr>
            <p:ph idx="1"/>
          </p:nvPr>
        </p:nvSpPr>
        <p:spPr>
          <a:xfrm>
            <a:off x="7653198" y="335121"/>
            <a:ext cx="4340327" cy="3348609"/>
          </a:xfrm>
        </p:spPr>
        <p:txBody>
          <a:bodyPr wrap="square">
            <a:spAutoFit/>
          </a:bodyPr>
          <a:lstStyle/>
          <a:p>
            <a:pPr marL="0" indent="0">
              <a:buNone/>
            </a:pPr>
            <a:r>
              <a:rPr lang="fr-FR" sz="1400" dirty="0"/>
              <a:t>Contrairement à ce qu’on pourrait penser, encore trop peu de personnes en France donnent leurs gamètes.</a:t>
            </a:r>
            <a:br>
              <a:rPr lang="fr-FR" sz="1400" dirty="0"/>
            </a:br>
            <a:r>
              <a:rPr lang="fr-FR" sz="1400" b="1" dirty="0"/>
              <a:t>En 2019, seuls 317 hommes ont fait un don de spermatozoïdes et 836 femmes ont fait un don d’ovocytes.</a:t>
            </a:r>
          </a:p>
          <a:p>
            <a:pPr marL="0" indent="0">
              <a:buNone/>
            </a:pPr>
            <a:r>
              <a:rPr lang="fr-FR" sz="1400" dirty="0"/>
              <a:t>Il faut parfois attendre plusieurs années avant de pouvoir bénéficier d’un don de gamètes, notamment pour les receveurs d’origines géographiques diverses. Cette tendance risque de s’aggraver avec les nouvelles dispositions de la loi de bioéthique car la demande en spermatozoïdes et en ovocytes va augmenter. Parce que la diversité des donneuses et des donneurs doit pouvoir refléter la diversité ethnique de notre société, l’aide de toutes et de tous est requise.</a:t>
            </a:r>
          </a:p>
        </p:txBody>
      </p:sp>
      <p:sp>
        <p:nvSpPr>
          <p:cNvPr id="3" name="Titre 2">
            <a:extLst>
              <a:ext uri="{FF2B5EF4-FFF2-40B4-BE49-F238E27FC236}">
                <a16:creationId xmlns:a16="http://schemas.microsoft.com/office/drawing/2014/main" id="{F1994496-9F20-4B65-A4EF-EE0675C9EF6D}"/>
              </a:ext>
            </a:extLst>
          </p:cNvPr>
          <p:cNvSpPr>
            <a:spLocks noGrp="1"/>
          </p:cNvSpPr>
          <p:nvPr>
            <p:ph type="title"/>
          </p:nvPr>
        </p:nvSpPr>
        <p:spPr>
          <a:xfrm>
            <a:off x="900400" y="807680"/>
            <a:ext cx="10182666" cy="341632"/>
          </a:xfrm>
        </p:spPr>
        <p:txBody>
          <a:bodyPr/>
          <a:lstStyle/>
          <a:p>
            <a:r>
              <a:rPr lang="fr-FR" dirty="0"/>
              <a:t>SUR LE DON DE GAMÈTES</a:t>
            </a:r>
          </a:p>
        </p:txBody>
      </p:sp>
      <p:sp>
        <p:nvSpPr>
          <p:cNvPr id="4" name="Google Shape;275;p22">
            <a:extLst>
              <a:ext uri="{FF2B5EF4-FFF2-40B4-BE49-F238E27FC236}">
                <a16:creationId xmlns:a16="http://schemas.microsoft.com/office/drawing/2014/main" id="{71022B5A-1779-4957-9950-8119AFBCA5C4}"/>
              </a:ext>
            </a:extLst>
          </p:cNvPr>
          <p:cNvSpPr txBox="1"/>
          <p:nvPr/>
        </p:nvSpPr>
        <p:spPr>
          <a:xfrm>
            <a:off x="4360223" y="335121"/>
            <a:ext cx="2855835" cy="1225072"/>
          </a:xfrm>
          <a:prstGeom prst="rect">
            <a:avLst/>
          </a:prstGeom>
          <a:noFill/>
        </p:spPr>
        <p:txBody>
          <a:bodyPr wrap="square" lIns="216000" tIns="72000" rIns="180000" anchor="ctr">
            <a:noAutofit/>
          </a:bodyPr>
          <a:lstStyle>
            <a:defPPr>
              <a:defRPr lang="fr-FR"/>
            </a:defPPr>
            <a:lvl1pPr>
              <a:lnSpc>
                <a:spcPct val="90000"/>
              </a:lnSpc>
              <a:spcBef>
                <a:spcPts val="1200"/>
              </a:spcBef>
              <a:defRPr sz="1600">
                <a:solidFill>
                  <a:schemeClr val="bg1"/>
                </a:solidFill>
              </a:defRPr>
            </a:lvl1pPr>
          </a:lstStyle>
          <a:p>
            <a:pPr algn="r"/>
            <a:r>
              <a:rPr lang="fr-FR" dirty="0">
                <a:sym typeface="Helvetica Neue"/>
              </a:rPr>
              <a:t>Il y a déjà beaucoup de gens qui donnent leurs gamètes, je n’ai pas besoin de donner.</a:t>
            </a:r>
            <a:endParaRPr dirty="0">
              <a:sym typeface="Arial"/>
            </a:endParaRPr>
          </a:p>
        </p:txBody>
      </p:sp>
      <p:sp>
        <p:nvSpPr>
          <p:cNvPr id="5" name="Google Shape;277;p22">
            <a:extLst>
              <a:ext uri="{FF2B5EF4-FFF2-40B4-BE49-F238E27FC236}">
                <a16:creationId xmlns:a16="http://schemas.microsoft.com/office/drawing/2014/main" id="{77761CFE-B112-43B0-838A-63D9D19BA509}"/>
              </a:ext>
            </a:extLst>
          </p:cNvPr>
          <p:cNvSpPr txBox="1"/>
          <p:nvPr/>
        </p:nvSpPr>
        <p:spPr>
          <a:xfrm>
            <a:off x="4528302" y="2569136"/>
            <a:ext cx="2640020" cy="846805"/>
          </a:xfrm>
          <a:prstGeom prst="rect">
            <a:avLst/>
          </a:prstGeom>
          <a:noFill/>
        </p:spPr>
        <p:txBody>
          <a:bodyPr wrap="square" lIns="216000" tIns="72000" rIns="72000" anchor="ctr">
            <a:noAutofit/>
          </a:bodyPr>
          <a:lstStyle>
            <a:defPPr>
              <a:defRPr lang="fr-FR"/>
            </a:defPPr>
            <a:lvl1pPr>
              <a:lnSpc>
                <a:spcPct val="90000"/>
              </a:lnSpc>
              <a:spcBef>
                <a:spcPts val="1200"/>
              </a:spcBef>
              <a:defRPr sz="1600">
                <a:solidFill>
                  <a:schemeClr val="bg1"/>
                </a:solidFill>
              </a:defRPr>
            </a:lvl1pPr>
          </a:lstStyle>
          <a:p>
            <a:r>
              <a:rPr lang="fr-FR" dirty="0">
                <a:sym typeface="Helvetica Neue"/>
              </a:rPr>
              <a:t>Donner ses gamètes, c’est remboursé par l’Assurance Maladie ?</a:t>
            </a:r>
            <a:endParaRPr dirty="0">
              <a:sym typeface="Arial"/>
            </a:endParaRPr>
          </a:p>
        </p:txBody>
      </p:sp>
      <p:sp>
        <p:nvSpPr>
          <p:cNvPr id="6" name="Google Shape;279;p22">
            <a:extLst>
              <a:ext uri="{FF2B5EF4-FFF2-40B4-BE49-F238E27FC236}">
                <a16:creationId xmlns:a16="http://schemas.microsoft.com/office/drawing/2014/main" id="{4FEC1BBA-1F12-4453-A98A-2814D98209C0}"/>
              </a:ext>
            </a:extLst>
          </p:cNvPr>
          <p:cNvSpPr txBox="1"/>
          <p:nvPr/>
        </p:nvSpPr>
        <p:spPr>
          <a:xfrm>
            <a:off x="4517285" y="4433170"/>
            <a:ext cx="2698773" cy="1407601"/>
          </a:xfrm>
          <a:prstGeom prst="rect">
            <a:avLst/>
          </a:prstGeom>
          <a:noFill/>
        </p:spPr>
        <p:txBody>
          <a:bodyPr wrap="square" lIns="216000" tIns="72000" rIns="180000" anchor="ctr">
            <a:noAutofit/>
          </a:bodyPr>
          <a:lstStyle>
            <a:defPPr>
              <a:defRPr lang="fr-FR"/>
            </a:defPPr>
            <a:lvl1pPr>
              <a:lnSpc>
                <a:spcPct val="90000"/>
              </a:lnSpc>
              <a:spcBef>
                <a:spcPts val="1200"/>
              </a:spcBef>
              <a:defRPr sz="1600">
                <a:solidFill>
                  <a:schemeClr val="bg1"/>
                </a:solidFill>
              </a:defRPr>
            </a:lvl1pPr>
          </a:lstStyle>
          <a:p>
            <a:pPr algn="r"/>
            <a:r>
              <a:rPr lang="fr-FR" dirty="0">
                <a:sym typeface="Helvetica Neue"/>
              </a:rPr>
              <a:t>Le don d’ovocytes nécessite de nombreux rendez-vous médicaux : au niveau professionnel comment s’organiser ?</a:t>
            </a:r>
            <a:endParaRPr dirty="0">
              <a:sym typeface="Arial"/>
            </a:endParaRPr>
          </a:p>
        </p:txBody>
      </p:sp>
      <p:sp>
        <p:nvSpPr>
          <p:cNvPr id="7" name="Espace réservé du contenu 1">
            <a:extLst>
              <a:ext uri="{FF2B5EF4-FFF2-40B4-BE49-F238E27FC236}">
                <a16:creationId xmlns:a16="http://schemas.microsoft.com/office/drawing/2014/main" id="{96110782-5C4C-41A8-A9AC-3E3AE2B9FC1C}"/>
              </a:ext>
            </a:extLst>
          </p:cNvPr>
          <p:cNvSpPr txBox="1">
            <a:spLocks/>
          </p:cNvSpPr>
          <p:nvPr/>
        </p:nvSpPr>
        <p:spPr>
          <a:xfrm>
            <a:off x="403642" y="2170774"/>
            <a:ext cx="3669636" cy="1643527"/>
          </a:xfrm>
          <a:prstGeom prst="rect">
            <a:avLst/>
          </a:prstGeom>
        </p:spPr>
        <p:txBody>
          <a:bodyPr vert="horz" wrap="square" lIns="91440" tIns="45720" rIns="91440" bIns="45720" rtlCol="0">
            <a:spAutoFit/>
          </a:bodyPr>
          <a:lstStyle>
            <a:lvl1pPr marL="216000" indent="-216000" algn="l" defTabSz="914400" rtl="0" eaLnBrk="1" latinLnBrk="0" hangingPunct="1">
              <a:lnSpc>
                <a:spcPct val="90000"/>
              </a:lnSpc>
              <a:spcBef>
                <a:spcPts val="1200"/>
              </a:spcBef>
              <a:buClr>
                <a:schemeClr val="accent2"/>
              </a:buClr>
              <a:buFont typeface="Arial" panose="020B0604020202020204" pitchFamily="34" charset="0"/>
              <a:buChar char="●"/>
              <a:defRPr sz="1600" kern="1200">
                <a:solidFill>
                  <a:schemeClr val="tx1"/>
                </a:solidFill>
                <a:latin typeface="+mn-lt"/>
                <a:ea typeface="+mn-ea"/>
                <a:cs typeface="+mn-cs"/>
              </a:defRPr>
            </a:lvl1pPr>
            <a:lvl2pPr marL="432000" indent="-180000" algn="l" defTabSz="914400" rtl="0" eaLnBrk="1" latinLnBrk="0" hangingPunct="1">
              <a:lnSpc>
                <a:spcPct val="90000"/>
              </a:lnSpc>
              <a:spcBef>
                <a:spcPts val="600"/>
              </a:spcBef>
              <a:buClr>
                <a:schemeClr val="accent3"/>
              </a:buClr>
              <a:buFont typeface="Calibri" panose="020F0502020204030204" pitchFamily="34" charset="0"/>
              <a:buChar char="‒"/>
              <a:defRPr sz="1400" kern="1200">
                <a:solidFill>
                  <a:schemeClr val="tx1"/>
                </a:solidFill>
                <a:latin typeface="+mn-lt"/>
                <a:ea typeface="+mn-ea"/>
                <a:cs typeface="+mn-cs"/>
              </a:defRPr>
            </a:lvl2pPr>
            <a:lvl3pPr marL="684000" indent="-180000" algn="l" defTabSz="914400" rtl="0" eaLnBrk="1" latinLnBrk="0" hangingPunct="1">
              <a:lnSpc>
                <a:spcPct val="90000"/>
              </a:lnSpc>
              <a:spcBef>
                <a:spcPts val="400"/>
              </a:spcBef>
              <a:buClr>
                <a:schemeClr val="accent3"/>
              </a:buClr>
              <a:buFont typeface="Calibri" panose="020F0502020204030204" pitchFamily="34" charset="0"/>
              <a:buChar char="‒"/>
              <a:defRPr sz="1200" kern="1200">
                <a:solidFill>
                  <a:schemeClr val="tx1"/>
                </a:solidFill>
                <a:latin typeface="+mn-lt"/>
                <a:ea typeface="+mn-ea"/>
                <a:cs typeface="+mn-cs"/>
              </a:defRPr>
            </a:lvl3pPr>
            <a:lvl4pPr marL="936000" indent="-180000" algn="l" defTabSz="914400" rtl="0" eaLnBrk="1" latinLnBrk="0" hangingPunct="1">
              <a:lnSpc>
                <a:spcPct val="90000"/>
              </a:lnSpc>
              <a:spcBef>
                <a:spcPts val="200"/>
              </a:spcBef>
              <a:buClr>
                <a:schemeClr val="accent3"/>
              </a:buClr>
              <a:buFont typeface="Calibri" panose="020F0502020204030204" pitchFamily="34" charset="0"/>
              <a:buChar char="‒"/>
              <a:defRPr sz="1100" kern="1200">
                <a:solidFill>
                  <a:schemeClr val="tx1"/>
                </a:solidFill>
                <a:latin typeface="+mn-lt"/>
                <a:ea typeface="+mn-ea"/>
                <a:cs typeface="+mn-cs"/>
              </a:defRPr>
            </a:lvl4pPr>
            <a:lvl5pPr marL="1188000" indent="-180000" algn="l" defTabSz="914400" rtl="0" eaLnBrk="1" latinLnBrk="0" hangingPunct="1">
              <a:lnSpc>
                <a:spcPct val="90000"/>
              </a:lnSpc>
              <a:spcBef>
                <a:spcPts val="200"/>
              </a:spcBef>
              <a:buClr>
                <a:schemeClr val="accent3"/>
              </a:buClr>
              <a:buFont typeface="Calibri" panose="020F05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fr-FR" sz="1400" dirty="0"/>
              <a:t>Comme pour tous les dons d’éléments du corps humain, la loi prévoit </a:t>
            </a:r>
            <a:r>
              <a:rPr lang="fr-FR" sz="1400" b="1" dirty="0"/>
              <a:t>la prise en charge des frais occasionnés par le don sur justificatifs</a:t>
            </a:r>
            <a:r>
              <a:rPr lang="fr-FR" sz="1400" dirty="0"/>
              <a:t>. Il peut arriver que le tiers donneur ait à avancer certains frais. L’équipe médicale et paramédicale est disponible pour l’aider dans ses démarches de remboursement.</a:t>
            </a:r>
          </a:p>
        </p:txBody>
      </p:sp>
      <p:sp>
        <p:nvSpPr>
          <p:cNvPr id="8" name="Espace réservé du contenu 1">
            <a:extLst>
              <a:ext uri="{FF2B5EF4-FFF2-40B4-BE49-F238E27FC236}">
                <a16:creationId xmlns:a16="http://schemas.microsoft.com/office/drawing/2014/main" id="{3F30BCD8-7AB5-44F5-9407-8FDC6291CDE6}"/>
              </a:ext>
            </a:extLst>
          </p:cNvPr>
          <p:cNvSpPr txBox="1">
            <a:spLocks/>
          </p:cNvSpPr>
          <p:nvPr/>
        </p:nvSpPr>
        <p:spPr>
          <a:xfrm>
            <a:off x="7653199" y="4600692"/>
            <a:ext cx="4210868" cy="1449628"/>
          </a:xfrm>
          <a:prstGeom prst="rect">
            <a:avLst/>
          </a:prstGeom>
        </p:spPr>
        <p:txBody>
          <a:bodyPr vert="horz" wrap="square" lIns="91440" tIns="45720" rIns="91440" bIns="45720" rtlCol="0">
            <a:spAutoFit/>
          </a:bodyPr>
          <a:lstStyle>
            <a:lvl1pPr marL="216000" indent="-216000" algn="l" defTabSz="914400" rtl="0" eaLnBrk="1" latinLnBrk="0" hangingPunct="1">
              <a:lnSpc>
                <a:spcPct val="90000"/>
              </a:lnSpc>
              <a:spcBef>
                <a:spcPts val="1200"/>
              </a:spcBef>
              <a:buClr>
                <a:schemeClr val="accent2"/>
              </a:buClr>
              <a:buFont typeface="Arial" panose="020B0604020202020204" pitchFamily="34" charset="0"/>
              <a:buChar char="●"/>
              <a:defRPr sz="1600" kern="1200">
                <a:solidFill>
                  <a:schemeClr val="tx1"/>
                </a:solidFill>
                <a:latin typeface="+mn-lt"/>
                <a:ea typeface="+mn-ea"/>
                <a:cs typeface="+mn-cs"/>
              </a:defRPr>
            </a:lvl1pPr>
            <a:lvl2pPr marL="432000" indent="-180000" algn="l" defTabSz="914400" rtl="0" eaLnBrk="1" latinLnBrk="0" hangingPunct="1">
              <a:lnSpc>
                <a:spcPct val="90000"/>
              </a:lnSpc>
              <a:spcBef>
                <a:spcPts val="600"/>
              </a:spcBef>
              <a:buClr>
                <a:schemeClr val="accent3"/>
              </a:buClr>
              <a:buFont typeface="Calibri" panose="020F0502020204030204" pitchFamily="34" charset="0"/>
              <a:buChar char="‒"/>
              <a:defRPr sz="1400" kern="1200">
                <a:solidFill>
                  <a:schemeClr val="tx1"/>
                </a:solidFill>
                <a:latin typeface="+mn-lt"/>
                <a:ea typeface="+mn-ea"/>
                <a:cs typeface="+mn-cs"/>
              </a:defRPr>
            </a:lvl2pPr>
            <a:lvl3pPr marL="684000" indent="-180000" algn="l" defTabSz="914400" rtl="0" eaLnBrk="1" latinLnBrk="0" hangingPunct="1">
              <a:lnSpc>
                <a:spcPct val="90000"/>
              </a:lnSpc>
              <a:spcBef>
                <a:spcPts val="400"/>
              </a:spcBef>
              <a:buClr>
                <a:schemeClr val="accent3"/>
              </a:buClr>
              <a:buFont typeface="Calibri" panose="020F0502020204030204" pitchFamily="34" charset="0"/>
              <a:buChar char="‒"/>
              <a:defRPr sz="1200" kern="1200">
                <a:solidFill>
                  <a:schemeClr val="tx1"/>
                </a:solidFill>
                <a:latin typeface="+mn-lt"/>
                <a:ea typeface="+mn-ea"/>
                <a:cs typeface="+mn-cs"/>
              </a:defRPr>
            </a:lvl3pPr>
            <a:lvl4pPr marL="936000" indent="-180000" algn="l" defTabSz="914400" rtl="0" eaLnBrk="1" latinLnBrk="0" hangingPunct="1">
              <a:lnSpc>
                <a:spcPct val="90000"/>
              </a:lnSpc>
              <a:spcBef>
                <a:spcPts val="200"/>
              </a:spcBef>
              <a:buClr>
                <a:schemeClr val="accent3"/>
              </a:buClr>
              <a:buFont typeface="Calibri" panose="020F0502020204030204" pitchFamily="34" charset="0"/>
              <a:buChar char="‒"/>
              <a:defRPr sz="1100" kern="1200">
                <a:solidFill>
                  <a:schemeClr val="tx1"/>
                </a:solidFill>
                <a:latin typeface="+mn-lt"/>
                <a:ea typeface="+mn-ea"/>
                <a:cs typeface="+mn-cs"/>
              </a:defRPr>
            </a:lvl4pPr>
            <a:lvl5pPr marL="1188000" indent="-180000" algn="l" defTabSz="914400" rtl="0" eaLnBrk="1" latinLnBrk="0" hangingPunct="1">
              <a:lnSpc>
                <a:spcPct val="90000"/>
              </a:lnSpc>
              <a:spcBef>
                <a:spcPts val="200"/>
              </a:spcBef>
              <a:buClr>
                <a:schemeClr val="accent3"/>
              </a:buClr>
              <a:buFont typeface="Calibri" panose="020F05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dirty="0"/>
              <a:t>Le don d’ovocytes implique en effet un certain nombre de démarches et de rendez-vous médicaux. La loi prévoit que la donneuse bénéficie d’une </a:t>
            </a:r>
            <a:r>
              <a:rPr lang="fr-FR" sz="1400" b="1" dirty="0"/>
              <a:t>autorisation d’absence de son employeur </a:t>
            </a:r>
            <a:r>
              <a:rPr lang="fr-FR" sz="1400" dirty="0"/>
              <a:t>de manière à être disponible pour chaque étape du don (examens, stimulation des ovaires et prélèvement des ovocytes). </a:t>
            </a:r>
          </a:p>
        </p:txBody>
      </p:sp>
      <p:sp>
        <p:nvSpPr>
          <p:cNvPr id="9" name="Rectangle 8">
            <a:extLst>
              <a:ext uri="{FF2B5EF4-FFF2-40B4-BE49-F238E27FC236}">
                <a16:creationId xmlns:a16="http://schemas.microsoft.com/office/drawing/2014/main" id="{17453B4E-87D7-45C1-AC46-A2E30C0AEEF4}"/>
              </a:ext>
            </a:extLst>
          </p:cNvPr>
          <p:cNvSpPr/>
          <p:nvPr/>
        </p:nvSpPr>
        <p:spPr>
          <a:xfrm>
            <a:off x="0" y="4784770"/>
            <a:ext cx="3125972" cy="20732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descr="Une image contenant personne, femme, intérieur&#10;&#10;Description générée automatiquement">
            <a:extLst>
              <a:ext uri="{FF2B5EF4-FFF2-40B4-BE49-F238E27FC236}">
                <a16:creationId xmlns:a16="http://schemas.microsoft.com/office/drawing/2014/main" id="{13874882-77F4-4573-8178-444071CCC4E6}"/>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4471" r="9814"/>
          <a:stretch/>
        </p:blipFill>
        <p:spPr>
          <a:xfrm>
            <a:off x="625950" y="4433170"/>
            <a:ext cx="2967766" cy="2095185"/>
          </a:xfrm>
          <a:prstGeom prst="rect">
            <a:avLst/>
          </a:prstGeom>
        </p:spPr>
      </p:pic>
      <p:sp>
        <p:nvSpPr>
          <p:cNvPr id="12" name="Triangle isocèle 11">
            <a:extLst>
              <a:ext uri="{FF2B5EF4-FFF2-40B4-BE49-F238E27FC236}">
                <a16:creationId xmlns:a16="http://schemas.microsoft.com/office/drawing/2014/main" id="{4DC3ABDD-1702-4727-9C64-E56C53A6C717}"/>
              </a:ext>
            </a:extLst>
          </p:cNvPr>
          <p:cNvSpPr/>
          <p:nvPr/>
        </p:nvSpPr>
        <p:spPr>
          <a:xfrm rot="16200000">
            <a:off x="4139004" y="2743692"/>
            <a:ext cx="330729" cy="1669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Triangle isocèle 13">
            <a:extLst>
              <a:ext uri="{FF2B5EF4-FFF2-40B4-BE49-F238E27FC236}">
                <a16:creationId xmlns:a16="http://schemas.microsoft.com/office/drawing/2014/main" id="{0CF3C408-896C-40CB-9E44-907779BD9CCE}"/>
              </a:ext>
            </a:extLst>
          </p:cNvPr>
          <p:cNvSpPr/>
          <p:nvPr/>
        </p:nvSpPr>
        <p:spPr>
          <a:xfrm rot="5400000" flipH="1">
            <a:off x="7273732" y="652300"/>
            <a:ext cx="330729" cy="1669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riangle isocèle 14">
            <a:extLst>
              <a:ext uri="{FF2B5EF4-FFF2-40B4-BE49-F238E27FC236}">
                <a16:creationId xmlns:a16="http://schemas.microsoft.com/office/drawing/2014/main" id="{ACEB0A7B-8F6E-435A-8939-67EECDCB4916}"/>
              </a:ext>
            </a:extLst>
          </p:cNvPr>
          <p:cNvSpPr/>
          <p:nvPr/>
        </p:nvSpPr>
        <p:spPr>
          <a:xfrm rot="5400000" flipH="1">
            <a:off x="7273732" y="4809521"/>
            <a:ext cx="330729" cy="1669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 name="Groupe 15">
            <a:extLst>
              <a:ext uri="{FF2B5EF4-FFF2-40B4-BE49-F238E27FC236}">
                <a16:creationId xmlns:a16="http://schemas.microsoft.com/office/drawing/2014/main" id="{26EAF065-0ECB-437B-9499-950473F99179}"/>
              </a:ext>
            </a:extLst>
          </p:cNvPr>
          <p:cNvGrpSpPr/>
          <p:nvPr/>
        </p:nvGrpSpPr>
        <p:grpSpPr>
          <a:xfrm>
            <a:off x="4732449" y="468052"/>
            <a:ext cx="127848" cy="118815"/>
            <a:chOff x="4429125" y="1881187"/>
            <a:chExt cx="3324967" cy="3090033"/>
          </a:xfrm>
          <a:solidFill>
            <a:schemeClr val="bg1"/>
          </a:solidFill>
        </p:grpSpPr>
        <p:sp>
          <p:nvSpPr>
            <p:cNvPr id="17" name="Forme libre : forme 16">
              <a:extLst>
                <a:ext uri="{FF2B5EF4-FFF2-40B4-BE49-F238E27FC236}">
                  <a16:creationId xmlns:a16="http://schemas.microsoft.com/office/drawing/2014/main" id="{B8ED652A-25E7-4435-93C1-E6E74C6950F9}"/>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18" name="Forme libre : forme 17">
              <a:extLst>
                <a:ext uri="{FF2B5EF4-FFF2-40B4-BE49-F238E27FC236}">
                  <a16:creationId xmlns:a16="http://schemas.microsoft.com/office/drawing/2014/main" id="{30F69FFD-19DF-47F6-A778-BDC3C89430BE}"/>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grpSp>
        <p:nvGrpSpPr>
          <p:cNvPr id="19" name="Groupe 18">
            <a:extLst>
              <a:ext uri="{FF2B5EF4-FFF2-40B4-BE49-F238E27FC236}">
                <a16:creationId xmlns:a16="http://schemas.microsoft.com/office/drawing/2014/main" id="{24A1D9E3-4B0A-4BA0-AB2F-FC0C01FE38CE}"/>
              </a:ext>
            </a:extLst>
          </p:cNvPr>
          <p:cNvGrpSpPr/>
          <p:nvPr/>
        </p:nvGrpSpPr>
        <p:grpSpPr>
          <a:xfrm rot="10800000">
            <a:off x="7088210" y="1301331"/>
            <a:ext cx="127848" cy="118815"/>
            <a:chOff x="4429125" y="1881187"/>
            <a:chExt cx="3324967" cy="3090033"/>
          </a:xfrm>
          <a:solidFill>
            <a:schemeClr val="bg1"/>
          </a:solidFill>
        </p:grpSpPr>
        <p:sp>
          <p:nvSpPr>
            <p:cNvPr id="20" name="Forme libre : forme 19">
              <a:extLst>
                <a:ext uri="{FF2B5EF4-FFF2-40B4-BE49-F238E27FC236}">
                  <a16:creationId xmlns:a16="http://schemas.microsoft.com/office/drawing/2014/main" id="{48D720B0-00D0-4331-9104-6231EB0ECABF}"/>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21" name="Forme libre : forme 20">
              <a:extLst>
                <a:ext uri="{FF2B5EF4-FFF2-40B4-BE49-F238E27FC236}">
                  <a16:creationId xmlns:a16="http://schemas.microsoft.com/office/drawing/2014/main" id="{6EED0A9B-94A8-467E-9CF3-DBB94788E9A4}"/>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grpSp>
        <p:nvGrpSpPr>
          <p:cNvPr id="22" name="Groupe 21">
            <a:extLst>
              <a:ext uri="{FF2B5EF4-FFF2-40B4-BE49-F238E27FC236}">
                <a16:creationId xmlns:a16="http://schemas.microsoft.com/office/drawing/2014/main" id="{171F2D44-9EA2-4181-8E87-3786BC73608D}"/>
              </a:ext>
            </a:extLst>
          </p:cNvPr>
          <p:cNvGrpSpPr/>
          <p:nvPr/>
        </p:nvGrpSpPr>
        <p:grpSpPr>
          <a:xfrm>
            <a:off x="4535459" y="2613018"/>
            <a:ext cx="127848" cy="118815"/>
            <a:chOff x="4429125" y="1881187"/>
            <a:chExt cx="3324967" cy="3090033"/>
          </a:xfrm>
          <a:solidFill>
            <a:schemeClr val="bg1"/>
          </a:solidFill>
        </p:grpSpPr>
        <p:sp>
          <p:nvSpPr>
            <p:cNvPr id="23" name="Forme libre : forme 22">
              <a:extLst>
                <a:ext uri="{FF2B5EF4-FFF2-40B4-BE49-F238E27FC236}">
                  <a16:creationId xmlns:a16="http://schemas.microsoft.com/office/drawing/2014/main" id="{4B45C23D-C876-4956-8BD4-C964B8BB19ED}"/>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24" name="Forme libre : forme 23">
              <a:extLst>
                <a:ext uri="{FF2B5EF4-FFF2-40B4-BE49-F238E27FC236}">
                  <a16:creationId xmlns:a16="http://schemas.microsoft.com/office/drawing/2014/main" id="{C657FFF5-FBA9-47B4-ADB3-F078ACEC6F0A}"/>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grpSp>
        <p:nvGrpSpPr>
          <p:cNvPr id="25" name="Groupe 24">
            <a:extLst>
              <a:ext uri="{FF2B5EF4-FFF2-40B4-BE49-F238E27FC236}">
                <a16:creationId xmlns:a16="http://schemas.microsoft.com/office/drawing/2014/main" id="{8EDE3AA0-D6E2-46B1-B2E8-636C6509505D}"/>
              </a:ext>
            </a:extLst>
          </p:cNvPr>
          <p:cNvGrpSpPr/>
          <p:nvPr/>
        </p:nvGrpSpPr>
        <p:grpSpPr>
          <a:xfrm rot="10800000">
            <a:off x="6789865" y="3226475"/>
            <a:ext cx="127848" cy="118815"/>
            <a:chOff x="4429125" y="1881187"/>
            <a:chExt cx="3324967" cy="3090033"/>
          </a:xfrm>
          <a:solidFill>
            <a:schemeClr val="bg1"/>
          </a:solidFill>
        </p:grpSpPr>
        <p:sp>
          <p:nvSpPr>
            <p:cNvPr id="26" name="Forme libre : forme 25">
              <a:extLst>
                <a:ext uri="{FF2B5EF4-FFF2-40B4-BE49-F238E27FC236}">
                  <a16:creationId xmlns:a16="http://schemas.microsoft.com/office/drawing/2014/main" id="{FE75C637-0D14-4ECE-BE29-7FF399E5FED2}"/>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27" name="Forme libre : forme 26">
              <a:extLst>
                <a:ext uri="{FF2B5EF4-FFF2-40B4-BE49-F238E27FC236}">
                  <a16:creationId xmlns:a16="http://schemas.microsoft.com/office/drawing/2014/main" id="{F522ED88-3030-4EC0-9BD2-129F38DE8E16}"/>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grpSp>
        <p:nvGrpSpPr>
          <p:cNvPr id="28" name="Groupe 27">
            <a:extLst>
              <a:ext uri="{FF2B5EF4-FFF2-40B4-BE49-F238E27FC236}">
                <a16:creationId xmlns:a16="http://schemas.microsoft.com/office/drawing/2014/main" id="{8702C7EA-4B74-42E2-8F99-BFD5CEF777D0}"/>
              </a:ext>
            </a:extLst>
          </p:cNvPr>
          <p:cNvGrpSpPr/>
          <p:nvPr/>
        </p:nvGrpSpPr>
        <p:grpSpPr>
          <a:xfrm>
            <a:off x="5203937" y="4565777"/>
            <a:ext cx="127848" cy="118815"/>
            <a:chOff x="4429125" y="1881187"/>
            <a:chExt cx="3324967" cy="3090033"/>
          </a:xfrm>
          <a:solidFill>
            <a:schemeClr val="bg1"/>
          </a:solidFill>
        </p:grpSpPr>
        <p:sp>
          <p:nvSpPr>
            <p:cNvPr id="29" name="Forme libre : forme 28">
              <a:extLst>
                <a:ext uri="{FF2B5EF4-FFF2-40B4-BE49-F238E27FC236}">
                  <a16:creationId xmlns:a16="http://schemas.microsoft.com/office/drawing/2014/main" id="{EE108D17-A879-4FA2-8C1C-1673E68DE6DC}"/>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30" name="Forme libre : forme 29">
              <a:extLst>
                <a:ext uri="{FF2B5EF4-FFF2-40B4-BE49-F238E27FC236}">
                  <a16:creationId xmlns:a16="http://schemas.microsoft.com/office/drawing/2014/main" id="{FA9842A4-EB0A-4ACC-9466-B89CAE74EB46}"/>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grpSp>
        <p:nvGrpSpPr>
          <p:cNvPr id="31" name="Groupe 30">
            <a:extLst>
              <a:ext uri="{FF2B5EF4-FFF2-40B4-BE49-F238E27FC236}">
                <a16:creationId xmlns:a16="http://schemas.microsoft.com/office/drawing/2014/main" id="{BC5D50F2-C7CC-4597-A950-C7F487B6F896}"/>
              </a:ext>
            </a:extLst>
          </p:cNvPr>
          <p:cNvGrpSpPr/>
          <p:nvPr/>
        </p:nvGrpSpPr>
        <p:grpSpPr>
          <a:xfrm rot="10800000">
            <a:off x="7088210" y="5589556"/>
            <a:ext cx="127848" cy="118815"/>
            <a:chOff x="4429125" y="1881187"/>
            <a:chExt cx="3324967" cy="3090033"/>
          </a:xfrm>
          <a:solidFill>
            <a:schemeClr val="bg1"/>
          </a:solidFill>
        </p:grpSpPr>
        <p:sp>
          <p:nvSpPr>
            <p:cNvPr id="32" name="Forme libre : forme 31">
              <a:extLst>
                <a:ext uri="{FF2B5EF4-FFF2-40B4-BE49-F238E27FC236}">
                  <a16:creationId xmlns:a16="http://schemas.microsoft.com/office/drawing/2014/main" id="{0703AB74-C2B8-48E3-9417-7A63A69F1B21}"/>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33" name="Forme libre : forme 32">
              <a:extLst>
                <a:ext uri="{FF2B5EF4-FFF2-40B4-BE49-F238E27FC236}">
                  <a16:creationId xmlns:a16="http://schemas.microsoft.com/office/drawing/2014/main" id="{C8910B5F-68F9-4BA8-899F-01D695D1714F}"/>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spTree>
    <p:extLst>
      <p:ext uri="{BB962C8B-B14F-4D97-AF65-F5344CB8AC3E}">
        <p14:creationId xmlns:p14="http://schemas.microsoft.com/office/powerpoint/2010/main" val="5942482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6ED21487-6F79-41D9-BB84-E1E9F3250A15}"/>
              </a:ext>
            </a:extLst>
          </p:cNvPr>
          <p:cNvSpPr>
            <a:spLocks noGrp="1"/>
          </p:cNvSpPr>
          <p:nvPr>
            <p:ph idx="1"/>
          </p:nvPr>
        </p:nvSpPr>
        <p:spPr>
          <a:xfrm>
            <a:off x="900401" y="1149312"/>
            <a:ext cx="6556970" cy="1769261"/>
          </a:xfrm>
        </p:spPr>
        <p:txBody>
          <a:bodyPr/>
          <a:lstStyle/>
          <a:p>
            <a:pPr marL="0" indent="0" algn="just">
              <a:buNone/>
            </a:pPr>
            <a:r>
              <a:rPr lang="fr-FR" sz="1400" dirty="0"/>
              <a:t>Le don de gamètes reste gratuit, volontaire et anonyme. Le tiers donneur</a:t>
            </a:r>
            <a:br>
              <a:rPr lang="fr-FR" sz="1400" dirty="0"/>
            </a:br>
            <a:r>
              <a:rPr lang="fr-FR" sz="1400" dirty="0"/>
              <a:t>(la personne qui donne ses gamètes ou le couple qui donne ses embryons) et les personnes qui reçoivent le don ne pourront jamais connaître leurs identités respectives. La nouvelle loi de bioéthique de 2021 permet uniquement un droit d’accès aux origines pour les personnes issues d’un don. Ainsi, elles pourront, à leur majorité et si elles le souhaitent, accéder aux données non identifiantes et à l’identité du donneur. Ces données sont strictement personnelles. </a:t>
            </a:r>
          </a:p>
        </p:txBody>
      </p:sp>
      <p:sp>
        <p:nvSpPr>
          <p:cNvPr id="3" name="Titre 2">
            <a:extLst>
              <a:ext uri="{FF2B5EF4-FFF2-40B4-BE49-F238E27FC236}">
                <a16:creationId xmlns:a16="http://schemas.microsoft.com/office/drawing/2014/main" id="{1CC52371-BE3F-4FD9-BEF3-4CA1A9FD58D2}"/>
              </a:ext>
            </a:extLst>
          </p:cNvPr>
          <p:cNvSpPr>
            <a:spLocks noGrp="1"/>
          </p:cNvSpPr>
          <p:nvPr>
            <p:ph type="title"/>
          </p:nvPr>
        </p:nvSpPr>
        <p:spPr>
          <a:xfrm>
            <a:off x="900400" y="807680"/>
            <a:ext cx="10182666" cy="341632"/>
          </a:xfrm>
        </p:spPr>
        <p:txBody>
          <a:bodyPr/>
          <a:lstStyle/>
          <a:p>
            <a:r>
              <a:rPr lang="fr-FR" dirty="0"/>
              <a:t>SUR LE DROIT D’ACCÈS AUX ORIGINES </a:t>
            </a:r>
          </a:p>
        </p:txBody>
      </p:sp>
      <p:sp>
        <p:nvSpPr>
          <p:cNvPr id="5" name="ZoneTexte 4">
            <a:extLst>
              <a:ext uri="{FF2B5EF4-FFF2-40B4-BE49-F238E27FC236}">
                <a16:creationId xmlns:a16="http://schemas.microsoft.com/office/drawing/2014/main" id="{B8EFDF77-1D49-4DFD-9954-77C928B2B081}"/>
              </a:ext>
            </a:extLst>
          </p:cNvPr>
          <p:cNvSpPr txBox="1"/>
          <p:nvPr/>
        </p:nvSpPr>
        <p:spPr>
          <a:xfrm>
            <a:off x="7765761" y="-1"/>
            <a:ext cx="3646790" cy="3179135"/>
          </a:xfrm>
          <a:prstGeom prst="rect">
            <a:avLst/>
          </a:prstGeom>
          <a:solidFill>
            <a:schemeClr val="accent1"/>
          </a:solidFill>
        </p:spPr>
        <p:txBody>
          <a:bodyPr wrap="square" lIns="360000" tIns="72000" rIns="324000" anchor="ctr">
            <a:noAutofit/>
          </a:bodyPr>
          <a:lstStyle>
            <a:defPPr>
              <a:defRPr lang="fr-FR"/>
            </a:defPPr>
            <a:lvl1pPr>
              <a:lnSpc>
                <a:spcPct val="90000"/>
              </a:lnSpc>
              <a:spcBef>
                <a:spcPts val="1200"/>
              </a:spcBef>
              <a:defRPr>
                <a:solidFill>
                  <a:schemeClr val="bg1"/>
                </a:solidFill>
              </a:defRPr>
            </a:lvl1pPr>
          </a:lstStyle>
          <a:p>
            <a:r>
              <a:rPr lang="fr-FR" sz="1600" dirty="0">
                <a:sym typeface="Helvetica Neue"/>
              </a:rPr>
              <a:t>Je pensais que le don de gamètes ou d’embryons était</a:t>
            </a:r>
            <a:br>
              <a:rPr lang="fr-FR" sz="1600" dirty="0">
                <a:sym typeface="Helvetica Neue"/>
              </a:rPr>
            </a:br>
            <a:r>
              <a:rPr lang="fr-FR" sz="1600" dirty="0">
                <a:sym typeface="Helvetica Neue"/>
              </a:rPr>
              <a:t>un geste anonyme, ce n’est plus le cas avec la nouvelle loi de bioéthique ? </a:t>
            </a:r>
            <a:endParaRPr lang="fr-FR" sz="1600" dirty="0">
              <a:sym typeface="Arial"/>
            </a:endParaRPr>
          </a:p>
        </p:txBody>
      </p:sp>
      <p:sp>
        <p:nvSpPr>
          <p:cNvPr id="6" name="Espace réservé du contenu 1">
            <a:extLst>
              <a:ext uri="{FF2B5EF4-FFF2-40B4-BE49-F238E27FC236}">
                <a16:creationId xmlns:a16="http://schemas.microsoft.com/office/drawing/2014/main" id="{30FD2FB2-6179-487F-962E-5909333E1B34}"/>
              </a:ext>
            </a:extLst>
          </p:cNvPr>
          <p:cNvSpPr txBox="1">
            <a:spLocks/>
          </p:cNvSpPr>
          <p:nvPr/>
        </p:nvSpPr>
        <p:spPr>
          <a:xfrm>
            <a:off x="5559831" y="5148220"/>
            <a:ext cx="6206581" cy="1061829"/>
          </a:xfrm>
          <a:prstGeom prst="rect">
            <a:avLst/>
          </a:prstGeom>
        </p:spPr>
        <p:txBody>
          <a:bodyPr vert="horz" wrap="square" lIns="91440" tIns="45720" rIns="91440" bIns="45720" rtlCol="0">
            <a:spAutoFit/>
          </a:bodyPr>
          <a:lstStyle>
            <a:lvl1pPr marL="216000" indent="-216000" algn="l" defTabSz="914400" rtl="0" eaLnBrk="1" latinLnBrk="0" hangingPunct="1">
              <a:lnSpc>
                <a:spcPct val="90000"/>
              </a:lnSpc>
              <a:spcBef>
                <a:spcPts val="1200"/>
              </a:spcBef>
              <a:buClr>
                <a:schemeClr val="accent2"/>
              </a:buClr>
              <a:buFont typeface="Arial" panose="020B0604020202020204" pitchFamily="34" charset="0"/>
              <a:buChar char="●"/>
              <a:defRPr sz="1600" kern="1200">
                <a:solidFill>
                  <a:schemeClr val="tx1"/>
                </a:solidFill>
                <a:latin typeface="+mn-lt"/>
                <a:ea typeface="+mn-ea"/>
                <a:cs typeface="+mn-cs"/>
              </a:defRPr>
            </a:lvl1pPr>
            <a:lvl2pPr marL="432000" indent="-180000" algn="l" defTabSz="914400" rtl="0" eaLnBrk="1" latinLnBrk="0" hangingPunct="1">
              <a:lnSpc>
                <a:spcPct val="90000"/>
              </a:lnSpc>
              <a:spcBef>
                <a:spcPts val="600"/>
              </a:spcBef>
              <a:buClr>
                <a:schemeClr val="accent3"/>
              </a:buClr>
              <a:buFont typeface="Calibri" panose="020F0502020204030204" pitchFamily="34" charset="0"/>
              <a:buChar char="‒"/>
              <a:defRPr sz="1400" kern="1200">
                <a:solidFill>
                  <a:schemeClr val="tx1"/>
                </a:solidFill>
                <a:latin typeface="+mn-lt"/>
                <a:ea typeface="+mn-ea"/>
                <a:cs typeface="+mn-cs"/>
              </a:defRPr>
            </a:lvl2pPr>
            <a:lvl3pPr marL="684000" indent="-180000" algn="l" defTabSz="914400" rtl="0" eaLnBrk="1" latinLnBrk="0" hangingPunct="1">
              <a:lnSpc>
                <a:spcPct val="90000"/>
              </a:lnSpc>
              <a:spcBef>
                <a:spcPts val="400"/>
              </a:spcBef>
              <a:buClr>
                <a:schemeClr val="accent3"/>
              </a:buClr>
              <a:buFont typeface="Calibri" panose="020F0502020204030204" pitchFamily="34" charset="0"/>
              <a:buChar char="‒"/>
              <a:defRPr sz="1200" kern="1200">
                <a:solidFill>
                  <a:schemeClr val="tx1"/>
                </a:solidFill>
                <a:latin typeface="+mn-lt"/>
                <a:ea typeface="+mn-ea"/>
                <a:cs typeface="+mn-cs"/>
              </a:defRPr>
            </a:lvl3pPr>
            <a:lvl4pPr marL="936000" indent="-180000" algn="l" defTabSz="914400" rtl="0" eaLnBrk="1" latinLnBrk="0" hangingPunct="1">
              <a:lnSpc>
                <a:spcPct val="90000"/>
              </a:lnSpc>
              <a:spcBef>
                <a:spcPts val="200"/>
              </a:spcBef>
              <a:buClr>
                <a:schemeClr val="accent3"/>
              </a:buClr>
              <a:buFont typeface="Calibri" panose="020F0502020204030204" pitchFamily="34" charset="0"/>
              <a:buChar char="‒"/>
              <a:defRPr sz="1100" kern="1200">
                <a:solidFill>
                  <a:schemeClr val="tx1"/>
                </a:solidFill>
                <a:latin typeface="+mn-lt"/>
                <a:ea typeface="+mn-ea"/>
                <a:cs typeface="+mn-cs"/>
              </a:defRPr>
            </a:lvl4pPr>
            <a:lvl5pPr marL="1188000" indent="-180000" algn="l" defTabSz="914400" rtl="0" eaLnBrk="1" latinLnBrk="0" hangingPunct="1">
              <a:lnSpc>
                <a:spcPct val="90000"/>
              </a:lnSpc>
              <a:spcBef>
                <a:spcPts val="200"/>
              </a:spcBef>
              <a:buClr>
                <a:schemeClr val="accent3"/>
              </a:buClr>
              <a:buFont typeface="Calibri" panose="020F05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b="1" dirty="0"/>
              <a:t>Le droit d’accès aux origines instauré par la nouvelle loi de bioéthique n’a pas d’impact sur la filiation</a:t>
            </a:r>
            <a:r>
              <a:rPr lang="fr-FR" sz="1400" dirty="0"/>
              <a:t>. Aucune filiation légale ne pourra être établie entre l’enfant issu du don et le tiers donneur. Les parents de cet enfant restent bien la femme ou le couple qui l’a désiré, qui ont réalisé la démarche d’assistance médicale à la procréation et qui l’ont vu naître.</a:t>
            </a:r>
          </a:p>
        </p:txBody>
      </p:sp>
      <p:sp>
        <p:nvSpPr>
          <p:cNvPr id="7" name="ZoneTexte 6">
            <a:extLst>
              <a:ext uri="{FF2B5EF4-FFF2-40B4-BE49-F238E27FC236}">
                <a16:creationId xmlns:a16="http://schemas.microsoft.com/office/drawing/2014/main" id="{DE631807-A98B-4AC3-BCF8-C268B7AD6695}"/>
              </a:ext>
            </a:extLst>
          </p:cNvPr>
          <p:cNvSpPr txBox="1"/>
          <p:nvPr/>
        </p:nvSpPr>
        <p:spPr>
          <a:xfrm>
            <a:off x="900400" y="4369760"/>
            <a:ext cx="4405422" cy="2488240"/>
          </a:xfrm>
          <a:prstGeom prst="rect">
            <a:avLst/>
          </a:prstGeom>
          <a:solidFill>
            <a:schemeClr val="accent1"/>
          </a:solidFill>
        </p:spPr>
        <p:txBody>
          <a:bodyPr wrap="square" lIns="432000" tIns="252000" rIns="288000" anchor="ctr">
            <a:noAutofit/>
          </a:bodyPr>
          <a:lstStyle>
            <a:defPPr>
              <a:defRPr lang="fr-FR"/>
            </a:defPPr>
            <a:lvl1pPr>
              <a:lnSpc>
                <a:spcPct val="90000"/>
              </a:lnSpc>
              <a:spcBef>
                <a:spcPts val="1200"/>
              </a:spcBef>
              <a:defRPr>
                <a:solidFill>
                  <a:schemeClr val="bg1"/>
                </a:solidFill>
              </a:defRPr>
            </a:lvl1pPr>
          </a:lstStyle>
          <a:p>
            <a:r>
              <a:rPr lang="fr-FR" sz="1600">
                <a:sym typeface="Helvetica Neue"/>
              </a:rPr>
              <a:t>Si je donne mes gamètes, est-ce qu’il est possible qu’une personne issue de mon don me demande de le reconnaître comme son enfant ?</a:t>
            </a:r>
          </a:p>
        </p:txBody>
      </p:sp>
      <p:grpSp>
        <p:nvGrpSpPr>
          <p:cNvPr id="8" name="Groupe 7">
            <a:extLst>
              <a:ext uri="{FF2B5EF4-FFF2-40B4-BE49-F238E27FC236}">
                <a16:creationId xmlns:a16="http://schemas.microsoft.com/office/drawing/2014/main" id="{4480E4A2-5908-450E-A372-8D577C9FA04D}"/>
              </a:ext>
            </a:extLst>
          </p:cNvPr>
          <p:cNvGrpSpPr/>
          <p:nvPr/>
        </p:nvGrpSpPr>
        <p:grpSpPr>
          <a:xfrm>
            <a:off x="7937199" y="982285"/>
            <a:ext cx="127848" cy="118815"/>
            <a:chOff x="4429125" y="1881187"/>
            <a:chExt cx="3324967" cy="3090033"/>
          </a:xfrm>
          <a:solidFill>
            <a:schemeClr val="bg1"/>
          </a:solidFill>
        </p:grpSpPr>
        <p:sp>
          <p:nvSpPr>
            <p:cNvPr id="10" name="Forme libre : forme 9">
              <a:extLst>
                <a:ext uri="{FF2B5EF4-FFF2-40B4-BE49-F238E27FC236}">
                  <a16:creationId xmlns:a16="http://schemas.microsoft.com/office/drawing/2014/main" id="{CEB84EBD-F71A-4FC5-A859-5646EB4B6A36}"/>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11" name="Forme libre : forme 10">
              <a:extLst>
                <a:ext uri="{FF2B5EF4-FFF2-40B4-BE49-F238E27FC236}">
                  <a16:creationId xmlns:a16="http://schemas.microsoft.com/office/drawing/2014/main" id="{88ADC141-28AC-453F-92FB-D419C705ABEE}"/>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grpSp>
        <p:nvGrpSpPr>
          <p:cNvPr id="12" name="Groupe 11">
            <a:extLst>
              <a:ext uri="{FF2B5EF4-FFF2-40B4-BE49-F238E27FC236}">
                <a16:creationId xmlns:a16="http://schemas.microsoft.com/office/drawing/2014/main" id="{AC8589B9-AE45-45B6-B0E9-A7AB4214AACA}"/>
              </a:ext>
            </a:extLst>
          </p:cNvPr>
          <p:cNvGrpSpPr/>
          <p:nvPr/>
        </p:nvGrpSpPr>
        <p:grpSpPr>
          <a:xfrm rot="10800000">
            <a:off x="9301553" y="2045407"/>
            <a:ext cx="127848" cy="118815"/>
            <a:chOff x="4429125" y="1881187"/>
            <a:chExt cx="3324967" cy="3090033"/>
          </a:xfrm>
          <a:solidFill>
            <a:schemeClr val="bg1"/>
          </a:solidFill>
        </p:grpSpPr>
        <p:sp>
          <p:nvSpPr>
            <p:cNvPr id="13" name="Forme libre : forme 12">
              <a:extLst>
                <a:ext uri="{FF2B5EF4-FFF2-40B4-BE49-F238E27FC236}">
                  <a16:creationId xmlns:a16="http://schemas.microsoft.com/office/drawing/2014/main" id="{0AFF927D-8B82-4ADE-83F7-6174C4279860}"/>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14" name="Forme libre : forme 13">
              <a:extLst>
                <a:ext uri="{FF2B5EF4-FFF2-40B4-BE49-F238E27FC236}">
                  <a16:creationId xmlns:a16="http://schemas.microsoft.com/office/drawing/2014/main" id="{0AE087AB-EE14-4EE9-9A52-5C4CE707F113}"/>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grpSp>
        <p:nvGrpSpPr>
          <p:cNvPr id="15" name="Groupe 14">
            <a:extLst>
              <a:ext uri="{FF2B5EF4-FFF2-40B4-BE49-F238E27FC236}">
                <a16:creationId xmlns:a16="http://schemas.microsoft.com/office/drawing/2014/main" id="{FCC6D1BA-9775-49CD-A2E9-F4AE6A4F3E71}"/>
              </a:ext>
            </a:extLst>
          </p:cNvPr>
          <p:cNvGrpSpPr/>
          <p:nvPr/>
        </p:nvGrpSpPr>
        <p:grpSpPr>
          <a:xfrm>
            <a:off x="1154409" y="5222011"/>
            <a:ext cx="127848" cy="118815"/>
            <a:chOff x="4429125" y="1881187"/>
            <a:chExt cx="3324967" cy="3090033"/>
          </a:xfrm>
          <a:solidFill>
            <a:schemeClr val="bg1"/>
          </a:solidFill>
        </p:grpSpPr>
        <p:sp>
          <p:nvSpPr>
            <p:cNvPr id="16" name="Forme libre : forme 15">
              <a:extLst>
                <a:ext uri="{FF2B5EF4-FFF2-40B4-BE49-F238E27FC236}">
                  <a16:creationId xmlns:a16="http://schemas.microsoft.com/office/drawing/2014/main" id="{E31110E2-6F07-4597-BFEC-AEF39AC19688}"/>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17" name="Forme libre : forme 16">
              <a:extLst>
                <a:ext uri="{FF2B5EF4-FFF2-40B4-BE49-F238E27FC236}">
                  <a16:creationId xmlns:a16="http://schemas.microsoft.com/office/drawing/2014/main" id="{CE635307-DE4A-422A-BBFF-DDDA47BB5C1F}"/>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grpSp>
        <p:nvGrpSpPr>
          <p:cNvPr id="18" name="Groupe 17">
            <a:extLst>
              <a:ext uri="{FF2B5EF4-FFF2-40B4-BE49-F238E27FC236}">
                <a16:creationId xmlns:a16="http://schemas.microsoft.com/office/drawing/2014/main" id="{20740057-DCE3-4182-BE60-A88E163D675D}"/>
              </a:ext>
            </a:extLst>
          </p:cNvPr>
          <p:cNvGrpSpPr/>
          <p:nvPr/>
        </p:nvGrpSpPr>
        <p:grpSpPr>
          <a:xfrm rot="10800000">
            <a:off x="3273619" y="6050320"/>
            <a:ext cx="127848" cy="118815"/>
            <a:chOff x="4429125" y="1881187"/>
            <a:chExt cx="3324967" cy="3090033"/>
          </a:xfrm>
          <a:solidFill>
            <a:schemeClr val="bg1"/>
          </a:solidFill>
        </p:grpSpPr>
        <p:sp>
          <p:nvSpPr>
            <p:cNvPr id="19" name="Forme libre : forme 18">
              <a:extLst>
                <a:ext uri="{FF2B5EF4-FFF2-40B4-BE49-F238E27FC236}">
                  <a16:creationId xmlns:a16="http://schemas.microsoft.com/office/drawing/2014/main" id="{976DE39E-8B36-46F8-A958-6A0465464313}"/>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20" name="Forme libre : forme 19">
              <a:extLst>
                <a:ext uri="{FF2B5EF4-FFF2-40B4-BE49-F238E27FC236}">
                  <a16:creationId xmlns:a16="http://schemas.microsoft.com/office/drawing/2014/main" id="{90929DDE-F812-403F-B9BF-0B39C209BAE5}"/>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sp>
        <p:nvSpPr>
          <p:cNvPr id="21" name="Triangle isocèle 20">
            <a:extLst>
              <a:ext uri="{FF2B5EF4-FFF2-40B4-BE49-F238E27FC236}">
                <a16:creationId xmlns:a16="http://schemas.microsoft.com/office/drawing/2014/main" id="{B1B757D6-887C-4A48-8FC5-4F67698432DC}"/>
              </a:ext>
            </a:extLst>
          </p:cNvPr>
          <p:cNvSpPr/>
          <p:nvPr/>
        </p:nvSpPr>
        <p:spPr>
          <a:xfrm rot="16200000">
            <a:off x="7516915" y="1397205"/>
            <a:ext cx="330729" cy="1669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isocèle 21">
            <a:extLst>
              <a:ext uri="{FF2B5EF4-FFF2-40B4-BE49-F238E27FC236}">
                <a16:creationId xmlns:a16="http://schemas.microsoft.com/office/drawing/2014/main" id="{29C6A34E-3805-46D2-879F-F66C4EA8D0DA}"/>
              </a:ext>
            </a:extLst>
          </p:cNvPr>
          <p:cNvSpPr/>
          <p:nvPr/>
        </p:nvSpPr>
        <p:spPr>
          <a:xfrm rot="5400000" flipH="1">
            <a:off x="5223939" y="5303893"/>
            <a:ext cx="330729" cy="1669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descr="Une image contenant texte, personne, assis, fille&#10;&#10;Description générée automatiquement">
            <a:extLst>
              <a:ext uri="{FF2B5EF4-FFF2-40B4-BE49-F238E27FC236}">
                <a16:creationId xmlns:a16="http://schemas.microsoft.com/office/drawing/2014/main" id="{10AE6BEB-7209-6145-BF0E-A1B38B31720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4884864" y="2636959"/>
            <a:ext cx="3343275" cy="2229541"/>
          </a:xfrm>
          <a:prstGeom prst="rect">
            <a:avLst/>
          </a:prstGeom>
        </p:spPr>
      </p:pic>
    </p:spTree>
    <p:extLst>
      <p:ext uri="{BB962C8B-B14F-4D97-AF65-F5344CB8AC3E}">
        <p14:creationId xmlns:p14="http://schemas.microsoft.com/office/powerpoint/2010/main" val="768374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CACD8D0-CD6F-4401-90F5-66E0267464A3}"/>
              </a:ext>
            </a:extLst>
          </p:cNvPr>
          <p:cNvSpPr>
            <a:spLocks noGrp="1"/>
          </p:cNvSpPr>
          <p:nvPr>
            <p:ph idx="1"/>
          </p:nvPr>
        </p:nvSpPr>
        <p:spPr>
          <a:xfrm>
            <a:off x="7127442" y="494179"/>
            <a:ext cx="4620289" cy="2222147"/>
          </a:xfrm>
        </p:spPr>
        <p:txBody>
          <a:bodyPr/>
          <a:lstStyle/>
          <a:p>
            <a:pPr marL="0" lvl="0" indent="0">
              <a:buNone/>
            </a:pPr>
            <a:r>
              <a:rPr lang="fr-FR" sz="1400" dirty="0">
                <a:sym typeface="Helvetica Neue"/>
              </a:rPr>
              <a:t>Les données non identifiantes des personnes ayant procédé au don de gamètes ou de leur embryon : </a:t>
            </a:r>
            <a:endParaRPr lang="fr-FR" sz="1400" dirty="0">
              <a:sym typeface="Arial"/>
            </a:endParaRPr>
          </a:p>
          <a:p>
            <a:pPr marL="288000" indent="-180000">
              <a:spcBef>
                <a:spcPts val="300"/>
              </a:spcBef>
            </a:pPr>
            <a:r>
              <a:rPr lang="fr-FR" sz="1400" dirty="0">
                <a:sym typeface="Helvetica Neue"/>
              </a:rPr>
              <a:t>âge,</a:t>
            </a:r>
            <a:endParaRPr lang="fr-FR" sz="1400" dirty="0">
              <a:sym typeface="Arial"/>
            </a:endParaRPr>
          </a:p>
          <a:p>
            <a:pPr marL="288000" indent="-180000">
              <a:spcBef>
                <a:spcPts val="300"/>
              </a:spcBef>
            </a:pPr>
            <a:r>
              <a:rPr lang="fr-FR" sz="1400" dirty="0">
                <a:sym typeface="Helvetica Neue"/>
              </a:rPr>
              <a:t>état général au moment du don, </a:t>
            </a:r>
            <a:endParaRPr lang="fr-FR" sz="1400" dirty="0">
              <a:sym typeface="Arial"/>
            </a:endParaRPr>
          </a:p>
          <a:p>
            <a:pPr marL="288000" indent="-180000">
              <a:spcBef>
                <a:spcPts val="300"/>
              </a:spcBef>
            </a:pPr>
            <a:r>
              <a:rPr lang="fr-FR" sz="1400" dirty="0">
                <a:sym typeface="Helvetica Neue"/>
              </a:rPr>
              <a:t>caractéristiques physiques,</a:t>
            </a:r>
            <a:endParaRPr lang="fr-FR" sz="1400" dirty="0">
              <a:sym typeface="Arial"/>
            </a:endParaRPr>
          </a:p>
          <a:p>
            <a:pPr marL="288000" indent="-180000">
              <a:spcBef>
                <a:spcPts val="300"/>
              </a:spcBef>
            </a:pPr>
            <a:r>
              <a:rPr lang="fr-FR" sz="1400" dirty="0">
                <a:sym typeface="Helvetica Neue"/>
              </a:rPr>
              <a:t>situation familiale et professionnelle,</a:t>
            </a:r>
            <a:endParaRPr lang="fr-FR" sz="1400" dirty="0">
              <a:sym typeface="Arial"/>
            </a:endParaRPr>
          </a:p>
          <a:p>
            <a:pPr marL="288000" indent="-180000">
              <a:spcBef>
                <a:spcPts val="300"/>
              </a:spcBef>
            </a:pPr>
            <a:r>
              <a:rPr lang="fr-FR" sz="1400" dirty="0">
                <a:sym typeface="Helvetica Neue"/>
              </a:rPr>
              <a:t>pays de naissance,</a:t>
            </a:r>
            <a:endParaRPr lang="fr-FR" sz="1400" dirty="0">
              <a:sym typeface="Arial"/>
            </a:endParaRPr>
          </a:p>
          <a:p>
            <a:pPr marL="288000" indent="-180000">
              <a:spcBef>
                <a:spcPts val="300"/>
              </a:spcBef>
            </a:pPr>
            <a:r>
              <a:rPr lang="fr-FR" sz="1400" dirty="0">
                <a:sym typeface="Helvetica Neue"/>
              </a:rPr>
              <a:t>motivations du don, rédigées par leurs soins. </a:t>
            </a:r>
          </a:p>
          <a:p>
            <a:pPr marL="0" lvl="0" indent="0">
              <a:buNone/>
            </a:pPr>
            <a:r>
              <a:rPr lang="fr-FR" sz="1400" dirty="0">
                <a:sym typeface="Helvetica Neue"/>
              </a:rPr>
              <a:t>Leur identité. </a:t>
            </a:r>
          </a:p>
        </p:txBody>
      </p:sp>
      <p:sp>
        <p:nvSpPr>
          <p:cNvPr id="5" name="Titre 4">
            <a:extLst>
              <a:ext uri="{FF2B5EF4-FFF2-40B4-BE49-F238E27FC236}">
                <a16:creationId xmlns:a16="http://schemas.microsoft.com/office/drawing/2014/main" id="{D675DB2F-83F8-4B29-ABD8-9010D5F5D432}"/>
              </a:ext>
            </a:extLst>
          </p:cNvPr>
          <p:cNvSpPr>
            <a:spLocks noGrp="1"/>
          </p:cNvSpPr>
          <p:nvPr>
            <p:ph type="title"/>
          </p:nvPr>
        </p:nvSpPr>
        <p:spPr>
          <a:xfrm>
            <a:off x="900400" y="807680"/>
            <a:ext cx="10182666" cy="341632"/>
          </a:xfrm>
        </p:spPr>
        <p:txBody>
          <a:bodyPr/>
          <a:lstStyle/>
          <a:p>
            <a:r>
              <a:rPr lang="fr-FR" dirty="0"/>
              <a:t>SUR LE DROIT D’ACCÈS AUX ORIGINES </a:t>
            </a:r>
          </a:p>
        </p:txBody>
      </p:sp>
      <p:sp>
        <p:nvSpPr>
          <p:cNvPr id="6" name="ZoneTexte 5">
            <a:extLst>
              <a:ext uri="{FF2B5EF4-FFF2-40B4-BE49-F238E27FC236}">
                <a16:creationId xmlns:a16="http://schemas.microsoft.com/office/drawing/2014/main" id="{9438DF83-C7A6-4566-9587-1CC87678DF27}"/>
              </a:ext>
            </a:extLst>
          </p:cNvPr>
          <p:cNvSpPr txBox="1"/>
          <p:nvPr/>
        </p:nvSpPr>
        <p:spPr>
          <a:xfrm>
            <a:off x="762001" y="1282476"/>
            <a:ext cx="4713766" cy="1392866"/>
          </a:xfrm>
          <a:prstGeom prst="rect">
            <a:avLst/>
          </a:prstGeom>
          <a:solidFill>
            <a:schemeClr val="accent1"/>
          </a:solidFill>
        </p:spPr>
        <p:txBody>
          <a:bodyPr wrap="square" lIns="360000" tIns="36000" bIns="252000" anchor="ctr">
            <a:noAutofit/>
          </a:bodyPr>
          <a:lstStyle>
            <a:defPPr>
              <a:defRPr lang="fr-FR"/>
            </a:defPPr>
            <a:lvl1pPr>
              <a:lnSpc>
                <a:spcPct val="90000"/>
              </a:lnSpc>
              <a:spcBef>
                <a:spcPts val="1200"/>
              </a:spcBef>
              <a:defRPr sz="1600">
                <a:solidFill>
                  <a:schemeClr val="bg1"/>
                </a:solidFill>
              </a:defRPr>
            </a:lvl1pPr>
          </a:lstStyle>
          <a:p>
            <a:r>
              <a:rPr lang="fr-FR" dirty="0">
                <a:sym typeface="Helvetica Neue"/>
              </a:rPr>
              <a:t>Quelles sont les données concernées</a:t>
            </a:r>
            <a:br>
              <a:rPr lang="fr-FR" dirty="0">
                <a:sym typeface="Helvetica Neue"/>
              </a:rPr>
            </a:br>
            <a:r>
              <a:rPr lang="fr-FR" dirty="0">
                <a:sym typeface="Helvetica Neue"/>
              </a:rPr>
              <a:t>par le droit d’accès aux origines ?</a:t>
            </a:r>
          </a:p>
        </p:txBody>
      </p:sp>
      <p:sp>
        <p:nvSpPr>
          <p:cNvPr id="7" name="Espace réservé du contenu 1">
            <a:extLst>
              <a:ext uri="{FF2B5EF4-FFF2-40B4-BE49-F238E27FC236}">
                <a16:creationId xmlns:a16="http://schemas.microsoft.com/office/drawing/2014/main" id="{5DDD2B2F-F867-42FA-A804-1464DEFEE891}"/>
              </a:ext>
            </a:extLst>
          </p:cNvPr>
          <p:cNvSpPr txBox="1">
            <a:spLocks/>
          </p:cNvSpPr>
          <p:nvPr/>
        </p:nvSpPr>
        <p:spPr>
          <a:xfrm>
            <a:off x="1225125" y="4744144"/>
            <a:ext cx="4771637" cy="1643527"/>
          </a:xfrm>
          <a:prstGeom prst="rect">
            <a:avLst/>
          </a:prstGeom>
        </p:spPr>
        <p:txBody>
          <a:bodyPr vert="horz" wrap="square" lIns="91440" tIns="45720" rIns="91440" bIns="45720" rtlCol="0">
            <a:spAutoFit/>
          </a:bodyPr>
          <a:lstStyle>
            <a:lvl1pPr marL="216000" indent="-216000" algn="l" defTabSz="914400" rtl="0" eaLnBrk="1" latinLnBrk="0" hangingPunct="1">
              <a:lnSpc>
                <a:spcPct val="90000"/>
              </a:lnSpc>
              <a:spcBef>
                <a:spcPts val="1200"/>
              </a:spcBef>
              <a:buClr>
                <a:schemeClr val="accent2"/>
              </a:buClr>
              <a:buFont typeface="Arial" panose="020B0604020202020204" pitchFamily="34" charset="0"/>
              <a:buChar char="●"/>
              <a:defRPr sz="1600" kern="1200">
                <a:solidFill>
                  <a:schemeClr val="tx1"/>
                </a:solidFill>
                <a:latin typeface="+mn-lt"/>
                <a:ea typeface="+mn-ea"/>
                <a:cs typeface="+mn-cs"/>
              </a:defRPr>
            </a:lvl1pPr>
            <a:lvl2pPr marL="432000" indent="-180000" algn="l" defTabSz="914400" rtl="0" eaLnBrk="1" latinLnBrk="0" hangingPunct="1">
              <a:lnSpc>
                <a:spcPct val="90000"/>
              </a:lnSpc>
              <a:spcBef>
                <a:spcPts val="600"/>
              </a:spcBef>
              <a:buClr>
                <a:schemeClr val="accent3"/>
              </a:buClr>
              <a:buFont typeface="Calibri" panose="020F0502020204030204" pitchFamily="34" charset="0"/>
              <a:buChar char="‒"/>
              <a:defRPr sz="1400" kern="1200">
                <a:solidFill>
                  <a:schemeClr val="tx1"/>
                </a:solidFill>
                <a:latin typeface="+mn-lt"/>
                <a:ea typeface="+mn-ea"/>
                <a:cs typeface="+mn-cs"/>
              </a:defRPr>
            </a:lvl2pPr>
            <a:lvl3pPr marL="684000" indent="-180000" algn="l" defTabSz="914400" rtl="0" eaLnBrk="1" latinLnBrk="0" hangingPunct="1">
              <a:lnSpc>
                <a:spcPct val="90000"/>
              </a:lnSpc>
              <a:spcBef>
                <a:spcPts val="400"/>
              </a:spcBef>
              <a:buClr>
                <a:schemeClr val="accent3"/>
              </a:buClr>
              <a:buFont typeface="Calibri" panose="020F0502020204030204" pitchFamily="34" charset="0"/>
              <a:buChar char="‒"/>
              <a:defRPr sz="1200" kern="1200">
                <a:solidFill>
                  <a:schemeClr val="tx1"/>
                </a:solidFill>
                <a:latin typeface="+mn-lt"/>
                <a:ea typeface="+mn-ea"/>
                <a:cs typeface="+mn-cs"/>
              </a:defRPr>
            </a:lvl3pPr>
            <a:lvl4pPr marL="936000" indent="-180000" algn="l" defTabSz="914400" rtl="0" eaLnBrk="1" latinLnBrk="0" hangingPunct="1">
              <a:lnSpc>
                <a:spcPct val="90000"/>
              </a:lnSpc>
              <a:spcBef>
                <a:spcPts val="200"/>
              </a:spcBef>
              <a:buClr>
                <a:schemeClr val="accent3"/>
              </a:buClr>
              <a:buFont typeface="Calibri" panose="020F0502020204030204" pitchFamily="34" charset="0"/>
              <a:buChar char="‒"/>
              <a:defRPr sz="1100" kern="1200">
                <a:solidFill>
                  <a:schemeClr val="tx1"/>
                </a:solidFill>
                <a:latin typeface="+mn-lt"/>
                <a:ea typeface="+mn-ea"/>
                <a:cs typeface="+mn-cs"/>
              </a:defRPr>
            </a:lvl4pPr>
            <a:lvl5pPr marL="1188000" indent="-180000" algn="l" defTabSz="914400" rtl="0" eaLnBrk="1" latinLnBrk="0" hangingPunct="1">
              <a:lnSpc>
                <a:spcPct val="90000"/>
              </a:lnSpc>
              <a:spcBef>
                <a:spcPts val="200"/>
              </a:spcBef>
              <a:buClr>
                <a:schemeClr val="accent3"/>
              </a:buClr>
              <a:buFont typeface="Calibri" panose="020F05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fr-FR" sz="1400" dirty="0"/>
              <a:t>Les données non identifiantes et l’identité des personnes qui ont donné leurs gamètes ou leurs embryons sont conservées par l’Agence de la biomédecine. Pour y avoir accès, il faut contacter la Commission d’accès aux données non identifiantes et à l’identité des tiers donneurs. Cette commission est placée sous la charge du ministre de la Santé. Les démarches pourront être effectuées dès le 01/09/2022.</a:t>
            </a:r>
          </a:p>
        </p:txBody>
      </p:sp>
      <p:sp>
        <p:nvSpPr>
          <p:cNvPr id="8" name="ZoneTexte 7">
            <a:extLst>
              <a:ext uri="{FF2B5EF4-FFF2-40B4-BE49-F238E27FC236}">
                <a16:creationId xmlns:a16="http://schemas.microsoft.com/office/drawing/2014/main" id="{9BA2DAC7-55C6-4D28-A4F3-4EA25614C96F}"/>
              </a:ext>
            </a:extLst>
          </p:cNvPr>
          <p:cNvSpPr txBox="1"/>
          <p:nvPr/>
        </p:nvSpPr>
        <p:spPr>
          <a:xfrm>
            <a:off x="6278414" y="4456383"/>
            <a:ext cx="4886324" cy="1806815"/>
          </a:xfrm>
          <a:prstGeom prst="rect">
            <a:avLst/>
          </a:prstGeom>
          <a:solidFill>
            <a:schemeClr val="accent1"/>
          </a:solidFill>
        </p:spPr>
        <p:txBody>
          <a:bodyPr wrap="square" lIns="360000" tIns="180000" anchor="ctr">
            <a:noAutofit/>
          </a:bodyPr>
          <a:lstStyle>
            <a:defPPr>
              <a:defRPr lang="fr-FR"/>
            </a:defPPr>
            <a:lvl1pPr>
              <a:lnSpc>
                <a:spcPct val="90000"/>
              </a:lnSpc>
              <a:spcBef>
                <a:spcPts val="1200"/>
              </a:spcBef>
              <a:defRPr sz="1600">
                <a:solidFill>
                  <a:schemeClr val="bg1"/>
                </a:solidFill>
              </a:defRPr>
            </a:lvl1pPr>
          </a:lstStyle>
          <a:p>
            <a:r>
              <a:rPr lang="fr-FR">
                <a:sym typeface="Helvetica Neue"/>
              </a:rPr>
              <a:t>Je suis né avec l’aide d’un don de gamètes</a:t>
            </a:r>
            <a:br>
              <a:rPr lang="fr-FR">
                <a:sym typeface="Helvetica Neue"/>
              </a:rPr>
            </a:br>
            <a:r>
              <a:rPr lang="fr-FR">
                <a:sym typeface="Helvetica Neue"/>
              </a:rPr>
              <a:t>et je souhaite avoir accès à mes origines :</a:t>
            </a:r>
            <a:br>
              <a:rPr lang="fr-FR">
                <a:sym typeface="Helvetica Neue"/>
              </a:rPr>
            </a:br>
            <a:r>
              <a:rPr lang="fr-FR">
                <a:sym typeface="Helvetica Neue"/>
              </a:rPr>
              <a:t>vers qui me tourner ? </a:t>
            </a:r>
          </a:p>
        </p:txBody>
      </p:sp>
      <p:sp>
        <p:nvSpPr>
          <p:cNvPr id="9" name="ZoneTexte 8">
            <a:extLst>
              <a:ext uri="{FF2B5EF4-FFF2-40B4-BE49-F238E27FC236}">
                <a16:creationId xmlns:a16="http://schemas.microsoft.com/office/drawing/2014/main" id="{55EE1EEB-5971-4577-81C4-2335EE85DC66}"/>
              </a:ext>
            </a:extLst>
          </p:cNvPr>
          <p:cNvSpPr txBox="1"/>
          <p:nvPr/>
        </p:nvSpPr>
        <p:spPr>
          <a:xfrm>
            <a:off x="7582847" y="2899344"/>
            <a:ext cx="3709481" cy="1061828"/>
          </a:xfrm>
          <a:prstGeom prst="rect">
            <a:avLst/>
          </a:prstGeom>
          <a:noFill/>
          <a:ln w="38100">
            <a:solidFill>
              <a:schemeClr val="accent5"/>
            </a:solidFill>
          </a:ln>
        </p:spPr>
        <p:txBody>
          <a:bodyPr wrap="square" anchor="ctr">
            <a:noAutofit/>
          </a:bodyPr>
          <a:lstStyle>
            <a:defPPr>
              <a:defRPr lang="fr-FR"/>
            </a:defPPr>
            <a:lvl1pPr algn="ctr">
              <a:lnSpc>
                <a:spcPct val="85000"/>
              </a:lnSpc>
              <a:defRPr sz="1400"/>
            </a:lvl1pPr>
          </a:lstStyle>
          <a:p>
            <a:r>
              <a:rPr lang="fr-FR" dirty="0">
                <a:sym typeface="Helvetica Neue"/>
              </a:rPr>
              <a:t>Cet accès n’est possible que si le tiers donneur a accepté que ses données non identifiantes et son identité soient révélées à toute personne issue de son don. </a:t>
            </a:r>
            <a:endParaRPr lang="fr-FR" dirty="0">
              <a:sym typeface="Arial"/>
            </a:endParaRPr>
          </a:p>
        </p:txBody>
      </p:sp>
      <p:sp>
        <p:nvSpPr>
          <p:cNvPr id="10" name="Triangle isocèle 9">
            <a:extLst>
              <a:ext uri="{FF2B5EF4-FFF2-40B4-BE49-F238E27FC236}">
                <a16:creationId xmlns:a16="http://schemas.microsoft.com/office/drawing/2014/main" id="{CBBD8BE8-62E8-40E4-A3F4-9F8B0AC25E04}"/>
              </a:ext>
            </a:extLst>
          </p:cNvPr>
          <p:cNvSpPr/>
          <p:nvPr/>
        </p:nvSpPr>
        <p:spPr>
          <a:xfrm rot="16200000">
            <a:off x="6029567" y="5127728"/>
            <a:ext cx="330729" cy="1669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Triangle isocèle 10">
            <a:extLst>
              <a:ext uri="{FF2B5EF4-FFF2-40B4-BE49-F238E27FC236}">
                <a16:creationId xmlns:a16="http://schemas.microsoft.com/office/drawing/2014/main" id="{77222CFD-596C-4B10-BF43-A4555FC5DAE7}"/>
              </a:ext>
            </a:extLst>
          </p:cNvPr>
          <p:cNvSpPr/>
          <p:nvPr/>
        </p:nvSpPr>
        <p:spPr>
          <a:xfrm rot="5400000" flipH="1">
            <a:off x="5393884" y="1544695"/>
            <a:ext cx="330729" cy="1669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a:extLst>
              <a:ext uri="{FF2B5EF4-FFF2-40B4-BE49-F238E27FC236}">
                <a16:creationId xmlns:a16="http://schemas.microsoft.com/office/drawing/2014/main" id="{E20CFAA7-FFC3-4ACB-A28B-87A64A181201}"/>
              </a:ext>
            </a:extLst>
          </p:cNvPr>
          <p:cNvGrpSpPr/>
          <p:nvPr/>
        </p:nvGrpSpPr>
        <p:grpSpPr>
          <a:xfrm>
            <a:off x="924515" y="1619239"/>
            <a:ext cx="127848" cy="118815"/>
            <a:chOff x="4429125" y="1881187"/>
            <a:chExt cx="3324967" cy="3090033"/>
          </a:xfrm>
          <a:solidFill>
            <a:schemeClr val="bg1"/>
          </a:solidFill>
        </p:grpSpPr>
        <p:sp>
          <p:nvSpPr>
            <p:cNvPr id="14" name="Forme libre : forme 13">
              <a:extLst>
                <a:ext uri="{FF2B5EF4-FFF2-40B4-BE49-F238E27FC236}">
                  <a16:creationId xmlns:a16="http://schemas.microsoft.com/office/drawing/2014/main" id="{9D1D361E-1BCD-45BF-B413-E4893FA6A624}"/>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15" name="Forme libre : forme 14">
              <a:extLst>
                <a:ext uri="{FF2B5EF4-FFF2-40B4-BE49-F238E27FC236}">
                  <a16:creationId xmlns:a16="http://schemas.microsoft.com/office/drawing/2014/main" id="{A718DF34-5964-43AF-9687-B306CF257CCA}"/>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grpSp>
        <p:nvGrpSpPr>
          <p:cNvPr id="16" name="Groupe 15">
            <a:extLst>
              <a:ext uri="{FF2B5EF4-FFF2-40B4-BE49-F238E27FC236}">
                <a16:creationId xmlns:a16="http://schemas.microsoft.com/office/drawing/2014/main" id="{47FFC181-26EA-442D-AC9B-BBBC17EC0700}"/>
              </a:ext>
            </a:extLst>
          </p:cNvPr>
          <p:cNvGrpSpPr/>
          <p:nvPr/>
        </p:nvGrpSpPr>
        <p:grpSpPr>
          <a:xfrm rot="10800000">
            <a:off x="4305801" y="1978909"/>
            <a:ext cx="127848" cy="118815"/>
            <a:chOff x="4429125" y="1881187"/>
            <a:chExt cx="3324967" cy="3090033"/>
          </a:xfrm>
          <a:solidFill>
            <a:schemeClr val="bg1"/>
          </a:solidFill>
        </p:grpSpPr>
        <p:sp>
          <p:nvSpPr>
            <p:cNvPr id="17" name="Forme libre : forme 16">
              <a:extLst>
                <a:ext uri="{FF2B5EF4-FFF2-40B4-BE49-F238E27FC236}">
                  <a16:creationId xmlns:a16="http://schemas.microsoft.com/office/drawing/2014/main" id="{F0C82B5F-7505-42EF-9E17-CDCDD9AAB798}"/>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18" name="Forme libre : forme 17">
              <a:extLst>
                <a:ext uri="{FF2B5EF4-FFF2-40B4-BE49-F238E27FC236}">
                  <a16:creationId xmlns:a16="http://schemas.microsoft.com/office/drawing/2014/main" id="{3AC02B77-41EE-4D04-90E4-6239E51D5E9F}"/>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grpSp>
        <p:nvGrpSpPr>
          <p:cNvPr id="19" name="Groupe 18">
            <a:extLst>
              <a:ext uri="{FF2B5EF4-FFF2-40B4-BE49-F238E27FC236}">
                <a16:creationId xmlns:a16="http://schemas.microsoft.com/office/drawing/2014/main" id="{846B3A78-DDE8-4B53-BF74-EC833146DE13}"/>
              </a:ext>
            </a:extLst>
          </p:cNvPr>
          <p:cNvGrpSpPr/>
          <p:nvPr/>
        </p:nvGrpSpPr>
        <p:grpSpPr>
          <a:xfrm>
            <a:off x="6477091" y="5045845"/>
            <a:ext cx="127848" cy="118815"/>
            <a:chOff x="4429125" y="1881187"/>
            <a:chExt cx="3324967" cy="3090033"/>
          </a:xfrm>
          <a:solidFill>
            <a:schemeClr val="bg1"/>
          </a:solidFill>
        </p:grpSpPr>
        <p:sp>
          <p:nvSpPr>
            <p:cNvPr id="20" name="Forme libre : forme 19">
              <a:extLst>
                <a:ext uri="{FF2B5EF4-FFF2-40B4-BE49-F238E27FC236}">
                  <a16:creationId xmlns:a16="http://schemas.microsoft.com/office/drawing/2014/main" id="{0270909B-E714-4986-BB48-6C8AF5F8A971}"/>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21" name="Forme libre : forme 20">
              <a:extLst>
                <a:ext uri="{FF2B5EF4-FFF2-40B4-BE49-F238E27FC236}">
                  <a16:creationId xmlns:a16="http://schemas.microsoft.com/office/drawing/2014/main" id="{A320D734-07F8-4F9B-9B94-071B52904612}"/>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grpSp>
        <p:nvGrpSpPr>
          <p:cNvPr id="22" name="Groupe 21">
            <a:extLst>
              <a:ext uri="{FF2B5EF4-FFF2-40B4-BE49-F238E27FC236}">
                <a16:creationId xmlns:a16="http://schemas.microsoft.com/office/drawing/2014/main" id="{F2404132-A580-4F3A-A443-DFA071C2D1D3}"/>
              </a:ext>
            </a:extLst>
          </p:cNvPr>
          <p:cNvGrpSpPr/>
          <p:nvPr/>
        </p:nvGrpSpPr>
        <p:grpSpPr>
          <a:xfrm rot="10800000">
            <a:off x="8657652" y="5659358"/>
            <a:ext cx="127848" cy="118815"/>
            <a:chOff x="4429125" y="1881187"/>
            <a:chExt cx="3324967" cy="3090033"/>
          </a:xfrm>
          <a:solidFill>
            <a:schemeClr val="bg1"/>
          </a:solidFill>
        </p:grpSpPr>
        <p:sp>
          <p:nvSpPr>
            <p:cNvPr id="23" name="Forme libre : forme 22">
              <a:extLst>
                <a:ext uri="{FF2B5EF4-FFF2-40B4-BE49-F238E27FC236}">
                  <a16:creationId xmlns:a16="http://schemas.microsoft.com/office/drawing/2014/main" id="{DB9BE790-43BC-490C-A483-910966203DF4}"/>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24" name="Forme libre : forme 23">
              <a:extLst>
                <a:ext uri="{FF2B5EF4-FFF2-40B4-BE49-F238E27FC236}">
                  <a16:creationId xmlns:a16="http://schemas.microsoft.com/office/drawing/2014/main" id="{05A7762D-0499-43DA-815E-2636AEEA49F3}"/>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pic>
        <p:nvPicPr>
          <p:cNvPr id="4" name="Image 3" descr="Une image contenant personne, intérieur, mur&#10;&#10;Description générée automatiquement">
            <a:extLst>
              <a:ext uri="{FF2B5EF4-FFF2-40B4-BE49-F238E27FC236}">
                <a16:creationId xmlns:a16="http://schemas.microsoft.com/office/drawing/2014/main" id="{6D39701B-E015-6848-BEDE-16BDB623C762}"/>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r="19269"/>
          <a:stretch/>
        </p:blipFill>
        <p:spPr>
          <a:xfrm>
            <a:off x="4673042" y="2591676"/>
            <a:ext cx="2481089" cy="2048851"/>
          </a:xfrm>
          <a:prstGeom prst="rect">
            <a:avLst/>
          </a:prstGeom>
        </p:spPr>
      </p:pic>
    </p:spTree>
    <p:extLst>
      <p:ext uri="{BB962C8B-B14F-4D97-AF65-F5344CB8AC3E}">
        <p14:creationId xmlns:p14="http://schemas.microsoft.com/office/powerpoint/2010/main" val="899227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B164E1-CD1B-4CC5-B248-4DD2F34C0DF6}"/>
              </a:ext>
            </a:extLst>
          </p:cNvPr>
          <p:cNvSpPr/>
          <p:nvPr/>
        </p:nvSpPr>
        <p:spPr>
          <a:xfrm>
            <a:off x="619125" y="2295525"/>
            <a:ext cx="3867150" cy="26955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contenu 1">
            <a:extLst>
              <a:ext uri="{FF2B5EF4-FFF2-40B4-BE49-F238E27FC236}">
                <a16:creationId xmlns:a16="http://schemas.microsoft.com/office/drawing/2014/main" id="{BBEACCEB-77FC-40E3-8C5C-53EABD09192D}"/>
              </a:ext>
            </a:extLst>
          </p:cNvPr>
          <p:cNvSpPr>
            <a:spLocks noGrp="1"/>
          </p:cNvSpPr>
          <p:nvPr>
            <p:ph idx="1"/>
          </p:nvPr>
        </p:nvSpPr>
        <p:spPr>
          <a:xfrm>
            <a:off x="4767550" y="3286124"/>
            <a:ext cx="6682506" cy="2960811"/>
          </a:xfrm>
        </p:spPr>
        <p:txBody>
          <a:bodyPr/>
          <a:lstStyle/>
          <a:p>
            <a:pPr marL="0" lvl="0" indent="0">
              <a:buNone/>
            </a:pPr>
            <a:r>
              <a:rPr lang="fr-FR" sz="1400" dirty="0">
                <a:sym typeface="Helvetica Neue"/>
              </a:rPr>
              <a:t>Oui, toutes les personnes conçues grâce à un don de gamètes ou d’embryons sont concernées, même si le don a eu lieu avant 2022. Les personnes ayant donné leurs gamètes ou leurs embryons par le passé sont invitées à donner leur consentement pour octroyer l’accès à leurs données non identifiantes (âge, état général au moment du don, caractéristiques physiques, situation familiale et professionnelle, pays de naissance, motivations du don rédigées par leurs soins) ou à leur identité. Plusieurs scénarios sont envisageables : </a:t>
            </a:r>
          </a:p>
          <a:p>
            <a:pPr marL="288000" indent="-180000">
              <a:spcBef>
                <a:spcPts val="600"/>
              </a:spcBef>
            </a:pPr>
            <a:r>
              <a:rPr lang="fr-FR" sz="1400" dirty="0">
                <a:sym typeface="Helvetica Neue"/>
              </a:rPr>
              <a:t>Le tiers donneur a donné son accord à l’accès aux origines des personnes nées grâce à son don. Dans ce cas, la personne pourra avoir accès à ses données non identifiantes et/ou à son identité.</a:t>
            </a:r>
            <a:endParaRPr lang="fr-FR" sz="1400" dirty="0">
              <a:sym typeface="Arial"/>
            </a:endParaRPr>
          </a:p>
          <a:p>
            <a:pPr marL="288000" indent="-180000">
              <a:spcBef>
                <a:spcPts val="600"/>
              </a:spcBef>
            </a:pPr>
            <a:r>
              <a:rPr lang="fr-FR" sz="1400" dirty="0">
                <a:sym typeface="Helvetica Neue"/>
              </a:rPr>
              <a:t>Le tiers donneur n’a pas donné son accord à l’accès aux origines des personnes nées grâce à son don ou ne s’est pas manifesté auprès de la Commission. Dans ce cas, la personne issue du don ne pourra pas y avoir accès.</a:t>
            </a:r>
            <a:endParaRPr lang="fr-FR" sz="1400" dirty="0">
              <a:sym typeface="Arial"/>
            </a:endParaRPr>
          </a:p>
        </p:txBody>
      </p:sp>
      <p:sp>
        <p:nvSpPr>
          <p:cNvPr id="3" name="Titre 2">
            <a:extLst>
              <a:ext uri="{FF2B5EF4-FFF2-40B4-BE49-F238E27FC236}">
                <a16:creationId xmlns:a16="http://schemas.microsoft.com/office/drawing/2014/main" id="{79E58A45-E2D2-40C4-BF6F-006652E37B4D}"/>
              </a:ext>
            </a:extLst>
          </p:cNvPr>
          <p:cNvSpPr>
            <a:spLocks noGrp="1"/>
          </p:cNvSpPr>
          <p:nvPr>
            <p:ph type="title"/>
          </p:nvPr>
        </p:nvSpPr>
        <p:spPr>
          <a:xfrm>
            <a:off x="900400" y="807680"/>
            <a:ext cx="10182666" cy="341632"/>
          </a:xfrm>
        </p:spPr>
        <p:txBody>
          <a:bodyPr/>
          <a:lstStyle/>
          <a:p>
            <a:r>
              <a:rPr lang="fr-FR" dirty="0"/>
              <a:t>SUR LE DROIT D’ACCÈS AUX ORIGINES </a:t>
            </a:r>
          </a:p>
        </p:txBody>
      </p:sp>
      <p:sp>
        <p:nvSpPr>
          <p:cNvPr id="6" name="ZoneTexte 5">
            <a:extLst>
              <a:ext uri="{FF2B5EF4-FFF2-40B4-BE49-F238E27FC236}">
                <a16:creationId xmlns:a16="http://schemas.microsoft.com/office/drawing/2014/main" id="{75CC7EC6-EFE7-404C-9F13-3525AC76288B}"/>
              </a:ext>
            </a:extLst>
          </p:cNvPr>
          <p:cNvSpPr txBox="1"/>
          <p:nvPr/>
        </p:nvSpPr>
        <p:spPr>
          <a:xfrm>
            <a:off x="2243425" y="1465243"/>
            <a:ext cx="7900700" cy="1352550"/>
          </a:xfrm>
          <a:prstGeom prst="rect">
            <a:avLst/>
          </a:prstGeom>
          <a:solidFill>
            <a:schemeClr val="accent1"/>
          </a:solidFill>
        </p:spPr>
        <p:txBody>
          <a:bodyPr wrap="square" lIns="360000" rIns="180000" bIns="360000" anchor="ctr">
            <a:noAutofit/>
          </a:bodyPr>
          <a:lstStyle>
            <a:defPPr>
              <a:defRPr lang="fr-FR"/>
            </a:defPPr>
            <a:lvl1pPr>
              <a:defRPr sz="1600">
                <a:solidFill>
                  <a:schemeClr val="bg1"/>
                </a:solidFill>
              </a:defRPr>
            </a:lvl1pPr>
          </a:lstStyle>
          <a:p>
            <a:r>
              <a:rPr lang="fr-FR" dirty="0">
                <a:sym typeface="Helvetica Neue"/>
              </a:rPr>
              <a:t>Notre enfant a été conçu avec l’aide d’un don de gamètes reçu avant l’arrivée</a:t>
            </a:r>
            <a:br>
              <a:rPr lang="fr-FR" dirty="0">
                <a:sym typeface="Helvetica Neue"/>
              </a:rPr>
            </a:br>
            <a:r>
              <a:rPr lang="fr-FR" dirty="0">
                <a:sym typeface="Helvetica Neue"/>
              </a:rPr>
              <a:t>de cette nouvelle loi. Est-il concerné par ces nouvelles dispositions ?</a:t>
            </a:r>
          </a:p>
        </p:txBody>
      </p:sp>
      <p:grpSp>
        <p:nvGrpSpPr>
          <p:cNvPr id="7" name="Groupe 6">
            <a:extLst>
              <a:ext uri="{FF2B5EF4-FFF2-40B4-BE49-F238E27FC236}">
                <a16:creationId xmlns:a16="http://schemas.microsoft.com/office/drawing/2014/main" id="{010A28FA-9609-4E8D-AD47-96F8E1C39275}"/>
              </a:ext>
            </a:extLst>
          </p:cNvPr>
          <p:cNvGrpSpPr/>
          <p:nvPr/>
        </p:nvGrpSpPr>
        <p:grpSpPr>
          <a:xfrm>
            <a:off x="2373841" y="1708555"/>
            <a:ext cx="127848" cy="118815"/>
            <a:chOff x="4429125" y="1881187"/>
            <a:chExt cx="3324967" cy="3090033"/>
          </a:xfrm>
          <a:solidFill>
            <a:schemeClr val="bg1"/>
          </a:solidFill>
        </p:grpSpPr>
        <p:sp>
          <p:nvSpPr>
            <p:cNvPr id="9" name="Forme libre : forme 8">
              <a:extLst>
                <a:ext uri="{FF2B5EF4-FFF2-40B4-BE49-F238E27FC236}">
                  <a16:creationId xmlns:a16="http://schemas.microsoft.com/office/drawing/2014/main" id="{AFE25FFB-2142-4AE9-954F-1BDCBA39F7CC}"/>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10" name="Forme libre : forme 9">
              <a:extLst>
                <a:ext uri="{FF2B5EF4-FFF2-40B4-BE49-F238E27FC236}">
                  <a16:creationId xmlns:a16="http://schemas.microsoft.com/office/drawing/2014/main" id="{F6A6090B-A046-4B94-BA19-11D712E0E04C}"/>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grpSp>
        <p:nvGrpSpPr>
          <p:cNvPr id="11" name="Groupe 10">
            <a:extLst>
              <a:ext uri="{FF2B5EF4-FFF2-40B4-BE49-F238E27FC236}">
                <a16:creationId xmlns:a16="http://schemas.microsoft.com/office/drawing/2014/main" id="{E43FA056-FB85-4495-B33B-E0E4FA57494F}"/>
              </a:ext>
            </a:extLst>
          </p:cNvPr>
          <p:cNvGrpSpPr/>
          <p:nvPr/>
        </p:nvGrpSpPr>
        <p:grpSpPr>
          <a:xfrm rot="10800000">
            <a:off x="8863033" y="2127783"/>
            <a:ext cx="127848" cy="118815"/>
            <a:chOff x="4429125" y="1881187"/>
            <a:chExt cx="3324967" cy="3090033"/>
          </a:xfrm>
          <a:solidFill>
            <a:schemeClr val="bg1"/>
          </a:solidFill>
        </p:grpSpPr>
        <p:sp>
          <p:nvSpPr>
            <p:cNvPr id="12" name="Forme libre : forme 11">
              <a:extLst>
                <a:ext uri="{FF2B5EF4-FFF2-40B4-BE49-F238E27FC236}">
                  <a16:creationId xmlns:a16="http://schemas.microsoft.com/office/drawing/2014/main" id="{BCD37886-7177-42E7-9EDF-2CC6728E092B}"/>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13" name="Forme libre : forme 12">
              <a:extLst>
                <a:ext uri="{FF2B5EF4-FFF2-40B4-BE49-F238E27FC236}">
                  <a16:creationId xmlns:a16="http://schemas.microsoft.com/office/drawing/2014/main" id="{A169F383-EB91-493D-A76C-F2C7E77EE8BA}"/>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pic>
        <p:nvPicPr>
          <p:cNvPr id="14" name="Image 13" descr="Une image contenant arbre, herbe, extérieur, personne&#10;&#10;Description générée automatiquement">
            <a:extLst>
              <a:ext uri="{FF2B5EF4-FFF2-40B4-BE49-F238E27FC236}">
                <a16:creationId xmlns:a16="http://schemas.microsoft.com/office/drawing/2014/main" id="{A6407D52-B50E-6F43-AD61-9642D00B6DD0}"/>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b="12043"/>
          <a:stretch/>
        </p:blipFill>
        <p:spPr>
          <a:xfrm>
            <a:off x="900400" y="2665151"/>
            <a:ext cx="3332965" cy="1956322"/>
          </a:xfrm>
          <a:prstGeom prst="rect">
            <a:avLst/>
          </a:prstGeom>
          <a:ln w="28575">
            <a:noFill/>
          </a:ln>
        </p:spPr>
      </p:pic>
    </p:spTree>
    <p:extLst>
      <p:ext uri="{BB962C8B-B14F-4D97-AF65-F5344CB8AC3E}">
        <p14:creationId xmlns:p14="http://schemas.microsoft.com/office/powerpoint/2010/main" val="3686852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777CC77C-E852-47FC-9D2A-4F817C873078}"/>
              </a:ext>
            </a:extLst>
          </p:cNvPr>
          <p:cNvSpPr/>
          <p:nvPr/>
        </p:nvSpPr>
        <p:spPr>
          <a:xfrm>
            <a:off x="10194496" y="0"/>
            <a:ext cx="1997503" cy="18764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contenu 1">
            <a:extLst>
              <a:ext uri="{FF2B5EF4-FFF2-40B4-BE49-F238E27FC236}">
                <a16:creationId xmlns:a16="http://schemas.microsoft.com/office/drawing/2014/main" id="{FA18A0EF-5334-44A7-B64E-D7BFABB16D66}"/>
              </a:ext>
            </a:extLst>
          </p:cNvPr>
          <p:cNvSpPr>
            <a:spLocks noGrp="1"/>
          </p:cNvSpPr>
          <p:nvPr>
            <p:ph idx="1"/>
          </p:nvPr>
        </p:nvSpPr>
        <p:spPr>
          <a:xfrm>
            <a:off x="429916" y="1252467"/>
            <a:ext cx="5168020" cy="3203954"/>
          </a:xfrm>
        </p:spPr>
        <p:txBody>
          <a:bodyPr wrap="square">
            <a:spAutoFit/>
          </a:bodyPr>
          <a:lstStyle/>
          <a:p>
            <a:pPr marL="0" lvl="0" indent="0">
              <a:buNone/>
            </a:pPr>
            <a:r>
              <a:rPr lang="fr-FR" sz="1300" dirty="0">
                <a:sym typeface="Helvetica Neue"/>
              </a:rPr>
              <a:t>La nouvelle loi de bioéthique autorise, sans l’inciter, l’autoconservation des gamètes sans indication médicale en</a:t>
            </a:r>
            <a:br>
              <a:rPr lang="fr-FR" sz="1300" dirty="0">
                <a:sym typeface="Helvetica Neue"/>
              </a:rPr>
            </a:br>
            <a:r>
              <a:rPr lang="fr-FR" sz="1300" dirty="0">
                <a:sym typeface="Helvetica Neue"/>
              </a:rPr>
              <a:t>vue de la réalisation ultérieure d’une AMP. Les femmes et les hommes qui le souhaitent peuvent donc conserver leurs gamètes, même en l’absence d’un quelconque problème de fertilité. Il faut remplir cependant certaines conditions : </a:t>
            </a:r>
          </a:p>
          <a:p>
            <a:pPr marL="288000" indent="-180000">
              <a:spcBef>
                <a:spcPts val="300"/>
              </a:spcBef>
            </a:pPr>
            <a:r>
              <a:rPr lang="fr-FR" sz="1300" dirty="0">
                <a:sym typeface="Helvetica Neue"/>
              </a:rPr>
              <a:t>Conditions d’âge fixées par décret en Conseil d’État,</a:t>
            </a:r>
          </a:p>
          <a:p>
            <a:pPr marL="288000" indent="-180000">
              <a:spcBef>
                <a:spcPts val="300"/>
              </a:spcBef>
            </a:pPr>
            <a:r>
              <a:rPr lang="fr-FR" sz="1300" dirty="0">
                <a:sym typeface="Helvetica Neue"/>
              </a:rPr>
              <a:t>Après une prise en charge médicale par l’équipe </a:t>
            </a:r>
            <a:r>
              <a:rPr lang="fr-FR" sz="1300" dirty="0" err="1">
                <a:sym typeface="Helvetica Neue"/>
              </a:rPr>
              <a:t>clinicobiologique</a:t>
            </a:r>
            <a:r>
              <a:rPr lang="fr-FR" sz="1300" dirty="0">
                <a:sym typeface="Helvetica Neue"/>
              </a:rPr>
              <a:t>,</a:t>
            </a:r>
          </a:p>
          <a:p>
            <a:pPr marL="288000" indent="-180000">
              <a:spcBef>
                <a:spcPts val="300"/>
              </a:spcBef>
            </a:pPr>
            <a:r>
              <a:rPr lang="fr-FR" sz="1300" dirty="0">
                <a:sym typeface="Helvetica Neue"/>
              </a:rPr>
              <a:t>Avec le consentement écrit après information sur les conditions, les risques et les limites de la démarche et de ses suites,</a:t>
            </a:r>
          </a:p>
          <a:p>
            <a:pPr marL="288000" indent="-180000">
              <a:spcBef>
                <a:spcPts val="300"/>
              </a:spcBef>
            </a:pPr>
            <a:r>
              <a:rPr lang="fr-FR" sz="1300" dirty="0">
                <a:sym typeface="Helvetica Neue"/>
              </a:rPr>
              <a:t>Dans les établissements de santé publics ou privés à but non lucratif et dans les établissements de santé privés à but lucratif avec autorisation de l’ARS. </a:t>
            </a:r>
          </a:p>
          <a:p>
            <a:pPr marL="288000" indent="-180000">
              <a:spcBef>
                <a:spcPts val="300"/>
              </a:spcBef>
            </a:pPr>
            <a:endParaRPr lang="fr-FR" sz="1300" dirty="0">
              <a:sym typeface="Helvetica Neue"/>
            </a:endParaRPr>
          </a:p>
          <a:p>
            <a:pPr marL="288000" indent="-180000">
              <a:spcBef>
                <a:spcPts val="300"/>
              </a:spcBef>
            </a:pPr>
            <a:endParaRPr lang="fr-FR" sz="1300" dirty="0">
              <a:sym typeface="Helvetica Neue"/>
            </a:endParaRPr>
          </a:p>
        </p:txBody>
      </p:sp>
      <p:sp>
        <p:nvSpPr>
          <p:cNvPr id="3" name="Titre 2">
            <a:extLst>
              <a:ext uri="{FF2B5EF4-FFF2-40B4-BE49-F238E27FC236}">
                <a16:creationId xmlns:a16="http://schemas.microsoft.com/office/drawing/2014/main" id="{9C9D6BC1-ECFB-4DFC-9825-A804AABB6554}"/>
              </a:ext>
            </a:extLst>
          </p:cNvPr>
          <p:cNvSpPr>
            <a:spLocks noGrp="1"/>
          </p:cNvSpPr>
          <p:nvPr>
            <p:ph type="title"/>
          </p:nvPr>
        </p:nvSpPr>
        <p:spPr>
          <a:xfrm>
            <a:off x="900400" y="558381"/>
            <a:ext cx="10182666" cy="590931"/>
          </a:xfrm>
        </p:spPr>
        <p:txBody>
          <a:bodyPr/>
          <a:lstStyle/>
          <a:p>
            <a:r>
              <a:rPr lang="fr-FR" dirty="0"/>
              <a:t>SUR L’AUTOCONSERVATION</a:t>
            </a:r>
            <a:br>
              <a:rPr lang="fr-FR" dirty="0"/>
            </a:br>
            <a:r>
              <a:rPr lang="fr-FR" dirty="0"/>
              <a:t>DES GAMÈTES </a:t>
            </a:r>
          </a:p>
        </p:txBody>
      </p:sp>
      <p:sp>
        <p:nvSpPr>
          <p:cNvPr id="7" name="Espace réservé du contenu 1">
            <a:extLst>
              <a:ext uri="{FF2B5EF4-FFF2-40B4-BE49-F238E27FC236}">
                <a16:creationId xmlns:a16="http://schemas.microsoft.com/office/drawing/2014/main" id="{0F82AC9E-645E-444E-AEF6-2A876219131E}"/>
              </a:ext>
            </a:extLst>
          </p:cNvPr>
          <p:cNvSpPr txBox="1">
            <a:spLocks/>
          </p:cNvSpPr>
          <p:nvPr/>
        </p:nvSpPr>
        <p:spPr>
          <a:xfrm>
            <a:off x="9028580" y="2744853"/>
            <a:ext cx="2729115" cy="2185214"/>
          </a:xfrm>
          <a:prstGeom prst="rect">
            <a:avLst/>
          </a:prstGeom>
        </p:spPr>
        <p:txBody>
          <a:bodyPr vert="horz" wrap="square" lIns="91440" tIns="45720" rIns="91440" bIns="45720" rtlCol="0">
            <a:spAutoFit/>
          </a:bodyPr>
          <a:lstStyle>
            <a:lvl1pPr marL="216000" indent="-216000" algn="l" defTabSz="914400" rtl="0" eaLnBrk="1" latinLnBrk="0" hangingPunct="1">
              <a:lnSpc>
                <a:spcPct val="90000"/>
              </a:lnSpc>
              <a:spcBef>
                <a:spcPts val="1200"/>
              </a:spcBef>
              <a:buClr>
                <a:schemeClr val="accent2"/>
              </a:buClr>
              <a:buFont typeface="Arial" panose="020B0604020202020204" pitchFamily="34" charset="0"/>
              <a:buChar char="●"/>
              <a:defRPr sz="1600" kern="1200">
                <a:solidFill>
                  <a:schemeClr val="tx1"/>
                </a:solidFill>
                <a:latin typeface="+mn-lt"/>
                <a:ea typeface="+mn-ea"/>
                <a:cs typeface="+mn-cs"/>
              </a:defRPr>
            </a:lvl1pPr>
            <a:lvl2pPr marL="432000" indent="-180000" algn="l" defTabSz="914400" rtl="0" eaLnBrk="1" latinLnBrk="0" hangingPunct="1">
              <a:lnSpc>
                <a:spcPct val="90000"/>
              </a:lnSpc>
              <a:spcBef>
                <a:spcPts val="600"/>
              </a:spcBef>
              <a:buClr>
                <a:schemeClr val="accent3"/>
              </a:buClr>
              <a:buFont typeface="Calibri" panose="020F0502020204030204" pitchFamily="34" charset="0"/>
              <a:buChar char="‒"/>
              <a:defRPr sz="1400" kern="1200">
                <a:solidFill>
                  <a:schemeClr val="tx1"/>
                </a:solidFill>
                <a:latin typeface="+mn-lt"/>
                <a:ea typeface="+mn-ea"/>
                <a:cs typeface="+mn-cs"/>
              </a:defRPr>
            </a:lvl2pPr>
            <a:lvl3pPr marL="684000" indent="-180000" algn="l" defTabSz="914400" rtl="0" eaLnBrk="1" latinLnBrk="0" hangingPunct="1">
              <a:lnSpc>
                <a:spcPct val="90000"/>
              </a:lnSpc>
              <a:spcBef>
                <a:spcPts val="400"/>
              </a:spcBef>
              <a:buClr>
                <a:schemeClr val="accent3"/>
              </a:buClr>
              <a:buFont typeface="Calibri" panose="020F0502020204030204" pitchFamily="34" charset="0"/>
              <a:buChar char="‒"/>
              <a:defRPr sz="1200" kern="1200">
                <a:solidFill>
                  <a:schemeClr val="tx1"/>
                </a:solidFill>
                <a:latin typeface="+mn-lt"/>
                <a:ea typeface="+mn-ea"/>
                <a:cs typeface="+mn-cs"/>
              </a:defRPr>
            </a:lvl3pPr>
            <a:lvl4pPr marL="936000" indent="-180000" algn="l" defTabSz="914400" rtl="0" eaLnBrk="1" latinLnBrk="0" hangingPunct="1">
              <a:lnSpc>
                <a:spcPct val="90000"/>
              </a:lnSpc>
              <a:spcBef>
                <a:spcPts val="200"/>
              </a:spcBef>
              <a:buClr>
                <a:schemeClr val="accent3"/>
              </a:buClr>
              <a:buFont typeface="Calibri" panose="020F0502020204030204" pitchFamily="34" charset="0"/>
              <a:buChar char="‒"/>
              <a:defRPr sz="1100" kern="1200">
                <a:solidFill>
                  <a:schemeClr val="tx1"/>
                </a:solidFill>
                <a:latin typeface="+mn-lt"/>
                <a:ea typeface="+mn-ea"/>
                <a:cs typeface="+mn-cs"/>
              </a:defRPr>
            </a:lvl4pPr>
            <a:lvl5pPr marL="1188000" indent="-180000" algn="l" defTabSz="914400" rtl="0" eaLnBrk="1" latinLnBrk="0" hangingPunct="1">
              <a:lnSpc>
                <a:spcPct val="90000"/>
              </a:lnSpc>
              <a:spcBef>
                <a:spcPts val="200"/>
              </a:spcBef>
              <a:buClr>
                <a:schemeClr val="accent3"/>
              </a:buClr>
              <a:buFont typeface="Calibri" panose="020F05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400" dirty="0"/>
              <a:t>Dans les centres d’assistance médicale à la procréation agréés par l’Agence de la biomédecine. La liste est consultable sur internet : https://</a:t>
            </a:r>
            <a:r>
              <a:rPr lang="fr-FR" sz="1400" dirty="0" err="1"/>
              <a:t>www.procreation-medicale.fr</a:t>
            </a:r>
            <a:r>
              <a:rPr lang="fr-FR" sz="1400" dirty="0"/>
              <a:t>/. </a:t>
            </a:r>
          </a:p>
          <a:p>
            <a:pPr marL="0" indent="0">
              <a:buNone/>
            </a:pPr>
            <a:r>
              <a:rPr lang="fr-FR" sz="1400" dirty="0"/>
              <a:t>Il est également possible d’en parler à votre médecin traitant ou gynécologue. </a:t>
            </a:r>
          </a:p>
        </p:txBody>
      </p:sp>
      <p:sp>
        <p:nvSpPr>
          <p:cNvPr id="9" name="Espace réservé du contenu 1">
            <a:extLst>
              <a:ext uri="{FF2B5EF4-FFF2-40B4-BE49-F238E27FC236}">
                <a16:creationId xmlns:a16="http://schemas.microsoft.com/office/drawing/2014/main" id="{905147CB-C247-48E7-BA7D-2A2E2C839865}"/>
              </a:ext>
            </a:extLst>
          </p:cNvPr>
          <p:cNvSpPr txBox="1">
            <a:spLocks/>
          </p:cNvSpPr>
          <p:nvPr/>
        </p:nvSpPr>
        <p:spPr>
          <a:xfrm>
            <a:off x="429916" y="4522770"/>
            <a:ext cx="4906982" cy="1725088"/>
          </a:xfrm>
          <a:prstGeom prst="rect">
            <a:avLst/>
          </a:prstGeom>
        </p:spPr>
        <p:txBody>
          <a:bodyPr vert="horz" wrap="square" lIns="91440" tIns="45720" rIns="91440" bIns="45720" rtlCol="0">
            <a:spAutoFit/>
          </a:bodyPr>
          <a:lstStyle>
            <a:lvl1pPr marL="216000" indent="-216000" algn="l" defTabSz="914400" rtl="0" eaLnBrk="1" latinLnBrk="0" hangingPunct="1">
              <a:lnSpc>
                <a:spcPct val="90000"/>
              </a:lnSpc>
              <a:spcBef>
                <a:spcPts val="1200"/>
              </a:spcBef>
              <a:buClr>
                <a:schemeClr val="accent2"/>
              </a:buClr>
              <a:buFont typeface="Arial" panose="020B0604020202020204" pitchFamily="34" charset="0"/>
              <a:buChar char="●"/>
              <a:defRPr sz="1600" kern="1200">
                <a:solidFill>
                  <a:schemeClr val="tx1"/>
                </a:solidFill>
                <a:latin typeface="+mn-lt"/>
                <a:ea typeface="+mn-ea"/>
                <a:cs typeface="+mn-cs"/>
              </a:defRPr>
            </a:lvl1pPr>
            <a:lvl2pPr marL="432000" indent="-180000" algn="l" defTabSz="914400" rtl="0" eaLnBrk="1" latinLnBrk="0" hangingPunct="1">
              <a:lnSpc>
                <a:spcPct val="90000"/>
              </a:lnSpc>
              <a:spcBef>
                <a:spcPts val="600"/>
              </a:spcBef>
              <a:buClr>
                <a:schemeClr val="accent3"/>
              </a:buClr>
              <a:buFont typeface="Calibri" panose="020F0502020204030204" pitchFamily="34" charset="0"/>
              <a:buChar char="‒"/>
              <a:defRPr sz="1400" kern="1200">
                <a:solidFill>
                  <a:schemeClr val="tx1"/>
                </a:solidFill>
                <a:latin typeface="+mn-lt"/>
                <a:ea typeface="+mn-ea"/>
                <a:cs typeface="+mn-cs"/>
              </a:defRPr>
            </a:lvl2pPr>
            <a:lvl3pPr marL="684000" indent="-180000" algn="l" defTabSz="914400" rtl="0" eaLnBrk="1" latinLnBrk="0" hangingPunct="1">
              <a:lnSpc>
                <a:spcPct val="90000"/>
              </a:lnSpc>
              <a:spcBef>
                <a:spcPts val="400"/>
              </a:spcBef>
              <a:buClr>
                <a:schemeClr val="accent3"/>
              </a:buClr>
              <a:buFont typeface="Calibri" panose="020F0502020204030204" pitchFamily="34" charset="0"/>
              <a:buChar char="‒"/>
              <a:defRPr sz="1200" kern="1200">
                <a:solidFill>
                  <a:schemeClr val="tx1"/>
                </a:solidFill>
                <a:latin typeface="+mn-lt"/>
                <a:ea typeface="+mn-ea"/>
                <a:cs typeface="+mn-cs"/>
              </a:defRPr>
            </a:lvl3pPr>
            <a:lvl4pPr marL="936000" indent="-180000" algn="l" defTabSz="914400" rtl="0" eaLnBrk="1" latinLnBrk="0" hangingPunct="1">
              <a:lnSpc>
                <a:spcPct val="90000"/>
              </a:lnSpc>
              <a:spcBef>
                <a:spcPts val="200"/>
              </a:spcBef>
              <a:buClr>
                <a:schemeClr val="accent3"/>
              </a:buClr>
              <a:buFont typeface="Calibri" panose="020F0502020204030204" pitchFamily="34" charset="0"/>
              <a:buChar char="‒"/>
              <a:defRPr sz="1100" kern="1200">
                <a:solidFill>
                  <a:schemeClr val="tx1"/>
                </a:solidFill>
                <a:latin typeface="+mn-lt"/>
                <a:ea typeface="+mn-ea"/>
                <a:cs typeface="+mn-cs"/>
              </a:defRPr>
            </a:lvl4pPr>
            <a:lvl5pPr marL="1188000" indent="-180000" algn="l" defTabSz="914400" rtl="0" eaLnBrk="1" latinLnBrk="0" hangingPunct="1">
              <a:lnSpc>
                <a:spcPct val="90000"/>
              </a:lnSpc>
              <a:spcBef>
                <a:spcPts val="200"/>
              </a:spcBef>
              <a:buClr>
                <a:schemeClr val="accent3"/>
              </a:buClr>
              <a:buFont typeface="Calibri" panose="020F05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300" dirty="0"/>
              <a:t>Les personnes ayant fait appel à l’autoconservation de leurs gamètes devront indiquer chaque année si elles souhaitent :</a:t>
            </a:r>
          </a:p>
          <a:p>
            <a:pPr marL="288000" indent="-180000">
              <a:spcBef>
                <a:spcPts val="300"/>
              </a:spcBef>
            </a:pPr>
            <a:r>
              <a:rPr lang="fr-FR" sz="1300" dirty="0"/>
              <a:t>Les conserver, </a:t>
            </a:r>
          </a:p>
          <a:p>
            <a:pPr marL="288000" indent="-180000">
              <a:spcBef>
                <a:spcPts val="300"/>
              </a:spcBef>
            </a:pPr>
            <a:r>
              <a:rPr lang="fr-FR" sz="1300" dirty="0"/>
              <a:t>Les utiliser en vue d’une AMP, </a:t>
            </a:r>
          </a:p>
          <a:p>
            <a:pPr marL="288000" indent="-180000">
              <a:spcBef>
                <a:spcPts val="300"/>
              </a:spcBef>
            </a:pPr>
            <a:r>
              <a:rPr lang="fr-FR" sz="1300" dirty="0"/>
              <a:t>En faire don à des personnes en attente d’un don de gamètes, </a:t>
            </a:r>
          </a:p>
          <a:p>
            <a:pPr marL="288000" indent="-180000">
              <a:spcBef>
                <a:spcPts val="300"/>
              </a:spcBef>
            </a:pPr>
            <a:r>
              <a:rPr lang="fr-FR" sz="1300" dirty="0"/>
              <a:t>En faire don à la recherche scientifique, </a:t>
            </a:r>
          </a:p>
          <a:p>
            <a:pPr marL="288000" indent="-180000">
              <a:spcBef>
                <a:spcPts val="300"/>
              </a:spcBef>
            </a:pPr>
            <a:r>
              <a:rPr lang="fr-FR" sz="1300" dirty="0"/>
              <a:t>Mettre fin à leur conservation. </a:t>
            </a:r>
          </a:p>
        </p:txBody>
      </p:sp>
      <p:pic>
        <p:nvPicPr>
          <p:cNvPr id="11" name="Image 10" descr="Une image contenant personne, femme, fenêtre&#10;&#10;Description générée automatiquement">
            <a:extLst>
              <a:ext uri="{FF2B5EF4-FFF2-40B4-BE49-F238E27FC236}">
                <a16:creationId xmlns:a16="http://schemas.microsoft.com/office/drawing/2014/main" id="{8F216DD6-52C5-44AE-A386-73B719A0BBB3}"/>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l="26792" r="6542"/>
          <a:stretch/>
        </p:blipFill>
        <p:spPr>
          <a:xfrm>
            <a:off x="9669068" y="390693"/>
            <a:ext cx="1876425" cy="1876425"/>
          </a:xfrm>
          <a:prstGeom prst="rect">
            <a:avLst/>
          </a:prstGeom>
        </p:spPr>
      </p:pic>
      <p:sp>
        <p:nvSpPr>
          <p:cNvPr id="12" name="Rectangle 11">
            <a:extLst>
              <a:ext uri="{FF2B5EF4-FFF2-40B4-BE49-F238E27FC236}">
                <a16:creationId xmlns:a16="http://schemas.microsoft.com/office/drawing/2014/main" id="{38B56C34-8663-4CBB-BCE2-6F597C55A3A4}"/>
              </a:ext>
            </a:extLst>
          </p:cNvPr>
          <p:cNvSpPr/>
          <p:nvPr/>
        </p:nvSpPr>
        <p:spPr>
          <a:xfrm>
            <a:off x="5743690" y="0"/>
            <a:ext cx="29677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Triangle isocèle 12">
            <a:extLst>
              <a:ext uri="{FF2B5EF4-FFF2-40B4-BE49-F238E27FC236}">
                <a16:creationId xmlns:a16="http://schemas.microsoft.com/office/drawing/2014/main" id="{04A826FA-C54A-40D4-B867-94C75240FF8E}"/>
              </a:ext>
            </a:extLst>
          </p:cNvPr>
          <p:cNvSpPr/>
          <p:nvPr/>
        </p:nvSpPr>
        <p:spPr>
          <a:xfrm rot="16200000">
            <a:off x="5494845" y="1421030"/>
            <a:ext cx="330729" cy="1669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Triangle isocèle 14">
            <a:extLst>
              <a:ext uri="{FF2B5EF4-FFF2-40B4-BE49-F238E27FC236}">
                <a16:creationId xmlns:a16="http://schemas.microsoft.com/office/drawing/2014/main" id="{9B67D40C-445F-41A0-83F6-CF92E9A126BF}"/>
              </a:ext>
            </a:extLst>
          </p:cNvPr>
          <p:cNvSpPr/>
          <p:nvPr/>
        </p:nvSpPr>
        <p:spPr>
          <a:xfrm rot="5400000" flipH="1">
            <a:off x="8629572" y="3067460"/>
            <a:ext cx="330729" cy="1669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B400A47F-DB49-4B05-8739-79DA48DB97CF}"/>
              </a:ext>
            </a:extLst>
          </p:cNvPr>
          <p:cNvSpPr txBox="1"/>
          <p:nvPr/>
        </p:nvSpPr>
        <p:spPr>
          <a:xfrm>
            <a:off x="6008739" y="1135935"/>
            <a:ext cx="2228850" cy="830997"/>
          </a:xfrm>
          <a:prstGeom prst="rect">
            <a:avLst/>
          </a:prstGeom>
          <a:noFill/>
        </p:spPr>
        <p:txBody>
          <a:bodyPr wrap="square">
            <a:spAutoFit/>
          </a:bodyPr>
          <a:lstStyle>
            <a:defPPr>
              <a:defRPr lang="fr-FR"/>
            </a:defPPr>
            <a:lvl1pPr>
              <a:defRPr sz="1600">
                <a:solidFill>
                  <a:schemeClr val="bg1"/>
                </a:solidFill>
              </a:defRPr>
            </a:lvl1pPr>
          </a:lstStyle>
          <a:p>
            <a:r>
              <a:rPr lang="fr-FR">
                <a:sym typeface="Helvetica Neue"/>
              </a:rPr>
              <a:t>Suis-je concerné(e) par l’autoconservation des gamètes ?</a:t>
            </a:r>
          </a:p>
        </p:txBody>
      </p:sp>
      <p:sp>
        <p:nvSpPr>
          <p:cNvPr id="8" name="ZoneTexte 7">
            <a:extLst>
              <a:ext uri="{FF2B5EF4-FFF2-40B4-BE49-F238E27FC236}">
                <a16:creationId xmlns:a16="http://schemas.microsoft.com/office/drawing/2014/main" id="{7E39F5F6-755D-4DEA-AD7C-0AFD14968248}"/>
              </a:ext>
            </a:extLst>
          </p:cNvPr>
          <p:cNvSpPr txBox="1"/>
          <p:nvPr/>
        </p:nvSpPr>
        <p:spPr>
          <a:xfrm>
            <a:off x="6280381" y="2784553"/>
            <a:ext cx="2228850" cy="830997"/>
          </a:xfrm>
          <a:prstGeom prst="rect">
            <a:avLst/>
          </a:prstGeom>
          <a:noFill/>
        </p:spPr>
        <p:txBody>
          <a:bodyPr wrap="square">
            <a:spAutoFit/>
          </a:bodyPr>
          <a:lstStyle>
            <a:defPPr>
              <a:defRPr lang="fr-FR"/>
            </a:defPPr>
            <a:lvl1pPr>
              <a:defRPr sz="1600">
                <a:solidFill>
                  <a:schemeClr val="bg1"/>
                </a:solidFill>
              </a:defRPr>
            </a:lvl1pPr>
          </a:lstStyle>
          <a:p>
            <a:r>
              <a:rPr lang="fr-FR" dirty="0">
                <a:sym typeface="Helvetica Neue"/>
              </a:rPr>
              <a:t>Où se renseigner sur l’autoconservation</a:t>
            </a:r>
            <a:br>
              <a:rPr lang="fr-FR" dirty="0">
                <a:sym typeface="Helvetica Neue"/>
              </a:rPr>
            </a:br>
            <a:r>
              <a:rPr lang="fr-FR" dirty="0">
                <a:sym typeface="Helvetica Neue"/>
              </a:rPr>
              <a:t>des gamètes ?</a:t>
            </a:r>
          </a:p>
        </p:txBody>
      </p:sp>
      <p:sp>
        <p:nvSpPr>
          <p:cNvPr id="10" name="ZoneTexte 9">
            <a:extLst>
              <a:ext uri="{FF2B5EF4-FFF2-40B4-BE49-F238E27FC236}">
                <a16:creationId xmlns:a16="http://schemas.microsoft.com/office/drawing/2014/main" id="{5F937697-B440-49A3-B8E7-1685152BB3BE}"/>
              </a:ext>
            </a:extLst>
          </p:cNvPr>
          <p:cNvSpPr txBox="1"/>
          <p:nvPr/>
        </p:nvSpPr>
        <p:spPr>
          <a:xfrm>
            <a:off x="6008739" y="4723595"/>
            <a:ext cx="2500492" cy="1323439"/>
          </a:xfrm>
          <a:prstGeom prst="rect">
            <a:avLst/>
          </a:prstGeom>
          <a:noFill/>
        </p:spPr>
        <p:txBody>
          <a:bodyPr wrap="square">
            <a:spAutoFit/>
          </a:bodyPr>
          <a:lstStyle>
            <a:defPPr>
              <a:defRPr lang="fr-FR"/>
            </a:defPPr>
            <a:lvl1pPr>
              <a:defRPr sz="1600">
                <a:solidFill>
                  <a:schemeClr val="bg1"/>
                </a:solidFill>
              </a:defRPr>
            </a:lvl1pPr>
          </a:lstStyle>
          <a:p>
            <a:r>
              <a:rPr lang="fr-FR">
                <a:sym typeface="Helvetica Neue"/>
              </a:rPr>
              <a:t>Quelles sont les démarches à effectuer après un prélèvement pour l’autoconservation des gamètes ?</a:t>
            </a:r>
          </a:p>
        </p:txBody>
      </p:sp>
      <p:sp>
        <p:nvSpPr>
          <p:cNvPr id="16" name="Triangle isocèle 15">
            <a:extLst>
              <a:ext uri="{FF2B5EF4-FFF2-40B4-BE49-F238E27FC236}">
                <a16:creationId xmlns:a16="http://schemas.microsoft.com/office/drawing/2014/main" id="{1C1AE9BB-D35E-4D3D-895C-FFA40D3726F1}"/>
              </a:ext>
            </a:extLst>
          </p:cNvPr>
          <p:cNvSpPr/>
          <p:nvPr/>
        </p:nvSpPr>
        <p:spPr>
          <a:xfrm rot="16200000">
            <a:off x="5494845" y="4805478"/>
            <a:ext cx="330729" cy="16696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7" name="Groupe 16">
            <a:extLst>
              <a:ext uri="{FF2B5EF4-FFF2-40B4-BE49-F238E27FC236}">
                <a16:creationId xmlns:a16="http://schemas.microsoft.com/office/drawing/2014/main" id="{F5D75CAE-C403-4EF2-BD6F-A3FE06CFB4CE}"/>
              </a:ext>
            </a:extLst>
          </p:cNvPr>
          <p:cNvGrpSpPr/>
          <p:nvPr/>
        </p:nvGrpSpPr>
        <p:grpSpPr>
          <a:xfrm>
            <a:off x="5910720" y="1133653"/>
            <a:ext cx="127848" cy="118815"/>
            <a:chOff x="4429125" y="1881187"/>
            <a:chExt cx="3324967" cy="3090033"/>
          </a:xfrm>
          <a:solidFill>
            <a:schemeClr val="bg1"/>
          </a:solidFill>
        </p:grpSpPr>
        <p:sp>
          <p:nvSpPr>
            <p:cNvPr id="18" name="Forme libre : forme 17">
              <a:extLst>
                <a:ext uri="{FF2B5EF4-FFF2-40B4-BE49-F238E27FC236}">
                  <a16:creationId xmlns:a16="http://schemas.microsoft.com/office/drawing/2014/main" id="{6BE28CF6-3D41-4EB2-9B76-F85FE5117092}"/>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19" name="Forme libre : forme 18">
              <a:extLst>
                <a:ext uri="{FF2B5EF4-FFF2-40B4-BE49-F238E27FC236}">
                  <a16:creationId xmlns:a16="http://schemas.microsoft.com/office/drawing/2014/main" id="{6EA3297A-9372-4867-B8FC-EA262CC7D618}"/>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grpSp>
        <p:nvGrpSpPr>
          <p:cNvPr id="20" name="Groupe 19">
            <a:extLst>
              <a:ext uri="{FF2B5EF4-FFF2-40B4-BE49-F238E27FC236}">
                <a16:creationId xmlns:a16="http://schemas.microsoft.com/office/drawing/2014/main" id="{A84CE61A-5509-4E9C-AA21-E5E1A85138B0}"/>
              </a:ext>
            </a:extLst>
          </p:cNvPr>
          <p:cNvGrpSpPr/>
          <p:nvPr/>
        </p:nvGrpSpPr>
        <p:grpSpPr>
          <a:xfrm rot="10800000">
            <a:off x="7491781" y="1812264"/>
            <a:ext cx="127848" cy="118815"/>
            <a:chOff x="4429125" y="1881187"/>
            <a:chExt cx="3324967" cy="3090033"/>
          </a:xfrm>
          <a:solidFill>
            <a:schemeClr val="bg1"/>
          </a:solidFill>
        </p:grpSpPr>
        <p:sp>
          <p:nvSpPr>
            <p:cNvPr id="21" name="Forme libre : forme 20">
              <a:extLst>
                <a:ext uri="{FF2B5EF4-FFF2-40B4-BE49-F238E27FC236}">
                  <a16:creationId xmlns:a16="http://schemas.microsoft.com/office/drawing/2014/main" id="{C50F0895-7BCF-4085-9105-83EC48893854}"/>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22" name="Forme libre : forme 21">
              <a:extLst>
                <a:ext uri="{FF2B5EF4-FFF2-40B4-BE49-F238E27FC236}">
                  <a16:creationId xmlns:a16="http://schemas.microsoft.com/office/drawing/2014/main" id="{6929A3BE-07D5-4D30-A6CD-05A90D34B8C3}"/>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grpSp>
        <p:nvGrpSpPr>
          <p:cNvPr id="23" name="Groupe 22">
            <a:extLst>
              <a:ext uri="{FF2B5EF4-FFF2-40B4-BE49-F238E27FC236}">
                <a16:creationId xmlns:a16="http://schemas.microsoft.com/office/drawing/2014/main" id="{62314A34-EB8C-41D4-897B-91B41844DE04}"/>
              </a:ext>
            </a:extLst>
          </p:cNvPr>
          <p:cNvGrpSpPr/>
          <p:nvPr/>
        </p:nvGrpSpPr>
        <p:grpSpPr>
          <a:xfrm>
            <a:off x="6186805" y="2796384"/>
            <a:ext cx="127848" cy="118815"/>
            <a:chOff x="4429125" y="1881187"/>
            <a:chExt cx="3324967" cy="3090033"/>
          </a:xfrm>
          <a:solidFill>
            <a:schemeClr val="bg1"/>
          </a:solidFill>
        </p:grpSpPr>
        <p:sp>
          <p:nvSpPr>
            <p:cNvPr id="24" name="Forme libre : forme 23">
              <a:extLst>
                <a:ext uri="{FF2B5EF4-FFF2-40B4-BE49-F238E27FC236}">
                  <a16:creationId xmlns:a16="http://schemas.microsoft.com/office/drawing/2014/main" id="{B03382B0-F3EC-414A-B431-915BBBF9C986}"/>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25" name="Forme libre : forme 24">
              <a:extLst>
                <a:ext uri="{FF2B5EF4-FFF2-40B4-BE49-F238E27FC236}">
                  <a16:creationId xmlns:a16="http://schemas.microsoft.com/office/drawing/2014/main" id="{39ED2F6C-F57F-4A7A-B0A7-08F35FA9BB40}"/>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grpSp>
        <p:nvGrpSpPr>
          <p:cNvPr id="26" name="Groupe 25">
            <a:extLst>
              <a:ext uri="{FF2B5EF4-FFF2-40B4-BE49-F238E27FC236}">
                <a16:creationId xmlns:a16="http://schemas.microsoft.com/office/drawing/2014/main" id="{F466AA89-EA20-406B-AB25-0263B07B75D4}"/>
              </a:ext>
            </a:extLst>
          </p:cNvPr>
          <p:cNvGrpSpPr/>
          <p:nvPr/>
        </p:nvGrpSpPr>
        <p:grpSpPr>
          <a:xfrm rot="10800000">
            <a:off x="7787280" y="3453885"/>
            <a:ext cx="127848" cy="118815"/>
            <a:chOff x="4429125" y="1881187"/>
            <a:chExt cx="3324967" cy="3090033"/>
          </a:xfrm>
          <a:solidFill>
            <a:schemeClr val="bg1"/>
          </a:solidFill>
        </p:grpSpPr>
        <p:sp>
          <p:nvSpPr>
            <p:cNvPr id="27" name="Forme libre : forme 26">
              <a:extLst>
                <a:ext uri="{FF2B5EF4-FFF2-40B4-BE49-F238E27FC236}">
                  <a16:creationId xmlns:a16="http://schemas.microsoft.com/office/drawing/2014/main" id="{D09F13D1-7B21-4DC1-8BE5-FF7F023DE4E2}"/>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28" name="Forme libre : forme 27">
              <a:extLst>
                <a:ext uri="{FF2B5EF4-FFF2-40B4-BE49-F238E27FC236}">
                  <a16:creationId xmlns:a16="http://schemas.microsoft.com/office/drawing/2014/main" id="{44176477-77F3-4694-8E7F-2A7471076CE7}"/>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grpSp>
        <p:nvGrpSpPr>
          <p:cNvPr id="29" name="Groupe 28">
            <a:extLst>
              <a:ext uri="{FF2B5EF4-FFF2-40B4-BE49-F238E27FC236}">
                <a16:creationId xmlns:a16="http://schemas.microsoft.com/office/drawing/2014/main" id="{0F6DC0B3-492F-4234-800A-61FF536CCFBD}"/>
              </a:ext>
            </a:extLst>
          </p:cNvPr>
          <p:cNvGrpSpPr/>
          <p:nvPr/>
        </p:nvGrpSpPr>
        <p:grpSpPr>
          <a:xfrm>
            <a:off x="5910720" y="4770145"/>
            <a:ext cx="127848" cy="118815"/>
            <a:chOff x="4429125" y="1881187"/>
            <a:chExt cx="3324967" cy="3090033"/>
          </a:xfrm>
          <a:solidFill>
            <a:schemeClr val="bg1"/>
          </a:solidFill>
        </p:grpSpPr>
        <p:sp>
          <p:nvSpPr>
            <p:cNvPr id="30" name="Forme libre : forme 29">
              <a:extLst>
                <a:ext uri="{FF2B5EF4-FFF2-40B4-BE49-F238E27FC236}">
                  <a16:creationId xmlns:a16="http://schemas.microsoft.com/office/drawing/2014/main" id="{6BAA9CB6-626F-47D1-9A70-E93DE5A048EA}"/>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31" name="Forme libre : forme 30">
              <a:extLst>
                <a:ext uri="{FF2B5EF4-FFF2-40B4-BE49-F238E27FC236}">
                  <a16:creationId xmlns:a16="http://schemas.microsoft.com/office/drawing/2014/main" id="{C8DD20BF-85E2-40C4-841B-D8AC482DEA59}"/>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grpSp>
        <p:nvGrpSpPr>
          <p:cNvPr id="32" name="Groupe 31">
            <a:extLst>
              <a:ext uri="{FF2B5EF4-FFF2-40B4-BE49-F238E27FC236}">
                <a16:creationId xmlns:a16="http://schemas.microsoft.com/office/drawing/2014/main" id="{C958896A-E750-4203-AE4C-198007FE43AF}"/>
              </a:ext>
            </a:extLst>
          </p:cNvPr>
          <p:cNvGrpSpPr/>
          <p:nvPr/>
        </p:nvGrpSpPr>
        <p:grpSpPr>
          <a:xfrm rot="10800000">
            <a:off x="7500659" y="5877457"/>
            <a:ext cx="127848" cy="118815"/>
            <a:chOff x="4429125" y="1881187"/>
            <a:chExt cx="3324967" cy="3090033"/>
          </a:xfrm>
          <a:solidFill>
            <a:schemeClr val="bg1"/>
          </a:solidFill>
        </p:grpSpPr>
        <p:sp>
          <p:nvSpPr>
            <p:cNvPr id="33" name="Forme libre : forme 32">
              <a:extLst>
                <a:ext uri="{FF2B5EF4-FFF2-40B4-BE49-F238E27FC236}">
                  <a16:creationId xmlns:a16="http://schemas.microsoft.com/office/drawing/2014/main" id="{6CA9DF6E-4CA2-439A-B6A2-7D4DB4637A84}"/>
                </a:ext>
              </a:extLst>
            </p:cNvPr>
            <p:cNvSpPr/>
            <p:nvPr/>
          </p:nvSpPr>
          <p:spPr>
            <a:xfrm>
              <a:off x="6322485" y="1881196"/>
              <a:ext cx="1431607" cy="3090024"/>
            </a:xfrm>
            <a:custGeom>
              <a:avLst/>
              <a:gdLst>
                <a:gd name="connsiteX0" fmla="*/ 1295353 w 1431607"/>
                <a:gd name="connsiteY0" fmla="*/ 827253 h 3090024"/>
                <a:gd name="connsiteX1" fmla="*/ 1431608 w 1431607"/>
                <a:gd name="connsiteY1" fmla="*/ 691036 h 3090024"/>
                <a:gd name="connsiteX2" fmla="*/ 1431608 w 1431607"/>
                <a:gd name="connsiteY2" fmla="*/ 136205 h 3090024"/>
                <a:gd name="connsiteX3" fmla="*/ 1295353 w 1431607"/>
                <a:gd name="connsiteY3" fmla="*/ -12 h 3090024"/>
                <a:gd name="connsiteX4" fmla="*/ 731006 w 1431607"/>
                <a:gd name="connsiteY4" fmla="*/ 133557 h 3090024"/>
                <a:gd name="connsiteX5" fmla="*/ 319783 w 1431607"/>
                <a:gd name="connsiteY5" fmla="*/ 509223 h 3090024"/>
                <a:gd name="connsiteX6" fmla="*/ 77914 w 1431607"/>
                <a:gd name="connsiteY6" fmla="*/ 1071712 h 3090024"/>
                <a:gd name="connsiteX7" fmla="*/ 0 w 1431607"/>
                <a:gd name="connsiteY7" fmla="*/ 1782325 h 3090024"/>
                <a:gd name="connsiteX8" fmla="*/ 0 w 1431607"/>
                <a:gd name="connsiteY8" fmla="*/ 2953824 h 3090024"/>
                <a:gd name="connsiteX9" fmla="*/ 136246 w 1431607"/>
                <a:gd name="connsiteY9" fmla="*/ 3090012 h 3090024"/>
                <a:gd name="connsiteX10" fmla="*/ 1295343 w 1431607"/>
                <a:gd name="connsiteY10" fmla="*/ 3090012 h 3090024"/>
                <a:gd name="connsiteX11" fmla="*/ 1431541 w 1431607"/>
                <a:gd name="connsiteY11" fmla="*/ 2953824 h 3090024"/>
                <a:gd name="connsiteX12" fmla="*/ 1431541 w 1431607"/>
                <a:gd name="connsiteY12" fmla="*/ 1782315 h 3090024"/>
                <a:gd name="connsiteX13" fmla="*/ 1295343 w 1431607"/>
                <a:gd name="connsiteY13" fmla="*/ 1646070 h 3090024"/>
                <a:gd name="connsiteX14" fmla="*/ 866794 w 1431607"/>
                <a:gd name="connsiteY14" fmla="*/ 1646070 h 3090024"/>
                <a:gd name="connsiteX15" fmla="*/ 1295353 w 1431607"/>
                <a:gd name="connsiteY15" fmla="*/ 827253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607" h="3090024">
                  <a:moveTo>
                    <a:pt x="1295353" y="827253"/>
                  </a:moveTo>
                  <a:cubicBezTo>
                    <a:pt x="1370562" y="827253"/>
                    <a:pt x="1431608" y="766226"/>
                    <a:pt x="1431608" y="691036"/>
                  </a:cubicBezTo>
                  <a:lnTo>
                    <a:pt x="1431608" y="136205"/>
                  </a:lnTo>
                  <a:cubicBezTo>
                    <a:pt x="1431608" y="60957"/>
                    <a:pt x="1370571" y="-12"/>
                    <a:pt x="1295353" y="-12"/>
                  </a:cubicBezTo>
                  <a:cubicBezTo>
                    <a:pt x="1084231" y="-12"/>
                    <a:pt x="894274" y="44946"/>
                    <a:pt x="731006" y="133557"/>
                  </a:cubicBezTo>
                  <a:cubicBezTo>
                    <a:pt x="568747" y="221644"/>
                    <a:pt x="430368" y="348088"/>
                    <a:pt x="319783" y="509223"/>
                  </a:cubicBezTo>
                  <a:cubicBezTo>
                    <a:pt x="212369" y="666014"/>
                    <a:pt x="130959" y="855247"/>
                    <a:pt x="77914" y="1071712"/>
                  </a:cubicBezTo>
                  <a:cubicBezTo>
                    <a:pt x="26232" y="1282843"/>
                    <a:pt x="0" y="1521921"/>
                    <a:pt x="0" y="1782325"/>
                  </a:cubicBezTo>
                  <a:lnTo>
                    <a:pt x="0" y="2953824"/>
                  </a:lnTo>
                  <a:cubicBezTo>
                    <a:pt x="0" y="3029033"/>
                    <a:pt x="61017" y="3090012"/>
                    <a:pt x="136246" y="3090012"/>
                  </a:cubicBezTo>
                  <a:lnTo>
                    <a:pt x="1295343" y="3090012"/>
                  </a:lnTo>
                  <a:cubicBezTo>
                    <a:pt x="1370552" y="3090012"/>
                    <a:pt x="1431541" y="3028985"/>
                    <a:pt x="1431541" y="2953824"/>
                  </a:cubicBezTo>
                  <a:lnTo>
                    <a:pt x="1431541" y="1782315"/>
                  </a:lnTo>
                  <a:cubicBezTo>
                    <a:pt x="1431541" y="1707106"/>
                    <a:pt x="1370562" y="1646070"/>
                    <a:pt x="1295343" y="1646070"/>
                  </a:cubicBezTo>
                  <a:lnTo>
                    <a:pt x="866794" y="1646070"/>
                  </a:lnTo>
                  <a:cubicBezTo>
                    <a:pt x="886730" y="1102611"/>
                    <a:pt x="1030633" y="827253"/>
                    <a:pt x="1295353" y="827253"/>
                  </a:cubicBezTo>
                  <a:close/>
                </a:path>
              </a:pathLst>
            </a:custGeom>
            <a:grpFill/>
            <a:ln w="9525" cap="flat">
              <a:noFill/>
              <a:prstDash val="solid"/>
              <a:round/>
            </a:ln>
          </p:spPr>
          <p:txBody>
            <a:bodyPr rtlCol="0" anchor="ctr"/>
            <a:lstStyle/>
            <a:p>
              <a:endParaRPr lang="fr-FR"/>
            </a:p>
          </p:txBody>
        </p:sp>
        <p:sp>
          <p:nvSpPr>
            <p:cNvPr id="34" name="Forme libre : forme 33">
              <a:extLst>
                <a:ext uri="{FF2B5EF4-FFF2-40B4-BE49-F238E27FC236}">
                  <a16:creationId xmlns:a16="http://schemas.microsoft.com/office/drawing/2014/main" id="{A5BB36DC-073C-44C9-9428-7D14F5E85E2F}"/>
                </a:ext>
              </a:extLst>
            </p:cNvPr>
            <p:cNvSpPr/>
            <p:nvPr/>
          </p:nvSpPr>
          <p:spPr>
            <a:xfrm>
              <a:off x="4429125" y="1881187"/>
              <a:ext cx="1431597" cy="3090024"/>
            </a:xfrm>
            <a:custGeom>
              <a:avLst/>
              <a:gdLst>
                <a:gd name="connsiteX0" fmla="*/ 1431598 w 1431597"/>
                <a:gd name="connsiteY0" fmla="*/ 136205 h 3090024"/>
                <a:gd name="connsiteX1" fmla="*/ 1431598 w 1431597"/>
                <a:gd name="connsiteY1" fmla="*/ 691036 h 3090024"/>
                <a:gd name="connsiteX2" fmla="*/ 1295352 w 1431597"/>
                <a:gd name="connsiteY2" fmla="*/ 827253 h 3090024"/>
                <a:gd name="connsiteX3" fmla="*/ 860603 w 1431597"/>
                <a:gd name="connsiteY3" fmla="*/ 1646079 h 3090024"/>
                <a:gd name="connsiteX4" fmla="*/ 1295352 w 1431597"/>
                <a:gd name="connsiteY4" fmla="*/ 1646079 h 3090024"/>
                <a:gd name="connsiteX5" fmla="*/ 1431598 w 1431597"/>
                <a:gd name="connsiteY5" fmla="*/ 1782325 h 3090024"/>
                <a:gd name="connsiteX6" fmla="*/ 1431598 w 1431597"/>
                <a:gd name="connsiteY6" fmla="*/ 2953824 h 3090024"/>
                <a:gd name="connsiteX7" fmla="*/ 1295352 w 1431597"/>
                <a:gd name="connsiteY7" fmla="*/ 3090012 h 3090024"/>
                <a:gd name="connsiteX8" fmla="*/ 136217 w 1431597"/>
                <a:gd name="connsiteY8" fmla="*/ 3090012 h 3090024"/>
                <a:gd name="connsiteX9" fmla="*/ 0 w 1431597"/>
                <a:gd name="connsiteY9" fmla="*/ 2953824 h 3090024"/>
                <a:gd name="connsiteX10" fmla="*/ 0 w 1431597"/>
                <a:gd name="connsiteY10" fmla="*/ 1782325 h 3090024"/>
                <a:gd name="connsiteX11" fmla="*/ 77943 w 1431597"/>
                <a:gd name="connsiteY11" fmla="*/ 1071655 h 3090024"/>
                <a:gd name="connsiteX12" fmla="*/ 319840 w 1431597"/>
                <a:gd name="connsiteY12" fmla="*/ 509223 h 3090024"/>
                <a:gd name="connsiteX13" fmla="*/ 730939 w 1431597"/>
                <a:gd name="connsiteY13" fmla="*/ 133557 h 3090024"/>
                <a:gd name="connsiteX14" fmla="*/ 1295400 w 1431597"/>
                <a:gd name="connsiteY14" fmla="*/ -12 h 3090024"/>
                <a:gd name="connsiteX15" fmla="*/ 1431598 w 1431597"/>
                <a:gd name="connsiteY15" fmla="*/ 136205 h 3090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1597" h="3090024">
                  <a:moveTo>
                    <a:pt x="1431598" y="136205"/>
                  </a:moveTo>
                  <a:lnTo>
                    <a:pt x="1431598" y="691036"/>
                  </a:lnTo>
                  <a:cubicBezTo>
                    <a:pt x="1431598" y="766283"/>
                    <a:pt x="1370600" y="827253"/>
                    <a:pt x="1295352" y="827253"/>
                  </a:cubicBezTo>
                  <a:cubicBezTo>
                    <a:pt x="1026881" y="827253"/>
                    <a:pt x="880843" y="1102611"/>
                    <a:pt x="860603" y="1646079"/>
                  </a:cubicBezTo>
                  <a:lnTo>
                    <a:pt x="1295352" y="1646079"/>
                  </a:lnTo>
                  <a:cubicBezTo>
                    <a:pt x="1370600" y="1646079"/>
                    <a:pt x="1431598" y="1707106"/>
                    <a:pt x="1431598" y="1782325"/>
                  </a:cubicBezTo>
                  <a:lnTo>
                    <a:pt x="1431598" y="2953824"/>
                  </a:lnTo>
                  <a:cubicBezTo>
                    <a:pt x="1431598" y="3029033"/>
                    <a:pt x="1370600" y="3090012"/>
                    <a:pt x="1295352" y="3090012"/>
                  </a:cubicBezTo>
                  <a:lnTo>
                    <a:pt x="136217" y="3090012"/>
                  </a:lnTo>
                  <a:cubicBezTo>
                    <a:pt x="60941" y="3090012"/>
                    <a:pt x="0" y="3028986"/>
                    <a:pt x="0" y="2953824"/>
                  </a:cubicBezTo>
                  <a:lnTo>
                    <a:pt x="0" y="1782325"/>
                  </a:lnTo>
                  <a:cubicBezTo>
                    <a:pt x="0" y="1521797"/>
                    <a:pt x="26232" y="1282720"/>
                    <a:pt x="77943" y="1071655"/>
                  </a:cubicBezTo>
                  <a:cubicBezTo>
                    <a:pt x="130978" y="855237"/>
                    <a:pt x="212388" y="666014"/>
                    <a:pt x="319840" y="509223"/>
                  </a:cubicBezTo>
                  <a:cubicBezTo>
                    <a:pt x="430406" y="348088"/>
                    <a:pt x="568709" y="221644"/>
                    <a:pt x="730939" y="133557"/>
                  </a:cubicBezTo>
                  <a:cubicBezTo>
                    <a:pt x="894264" y="44936"/>
                    <a:pt x="1084193" y="-12"/>
                    <a:pt x="1295400" y="-12"/>
                  </a:cubicBezTo>
                  <a:cubicBezTo>
                    <a:pt x="1370600" y="-12"/>
                    <a:pt x="1431598" y="60957"/>
                    <a:pt x="1431598" y="136205"/>
                  </a:cubicBezTo>
                  <a:close/>
                </a:path>
              </a:pathLst>
            </a:custGeom>
            <a:grpFill/>
            <a:ln w="9525" cap="flat">
              <a:noFill/>
              <a:prstDash val="solid"/>
              <a:round/>
            </a:ln>
          </p:spPr>
          <p:txBody>
            <a:bodyPr rtlCol="0" anchor="ctr"/>
            <a:lstStyle/>
            <a:p>
              <a:endParaRPr lang="fr-FR"/>
            </a:p>
          </p:txBody>
        </p:sp>
      </p:grpSp>
    </p:spTree>
    <p:extLst>
      <p:ext uri="{BB962C8B-B14F-4D97-AF65-F5344CB8AC3E}">
        <p14:creationId xmlns:p14="http://schemas.microsoft.com/office/powerpoint/2010/main" val="2587208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BB3E96-E586-7B40-A8E8-278BE7B44273}"/>
              </a:ext>
            </a:extLst>
          </p:cNvPr>
          <p:cNvSpPr>
            <a:spLocks noGrp="1"/>
          </p:cNvSpPr>
          <p:nvPr>
            <p:ph type="title"/>
          </p:nvPr>
        </p:nvSpPr>
        <p:spPr>
          <a:xfrm>
            <a:off x="916081" y="2680846"/>
            <a:ext cx="6521874" cy="779381"/>
          </a:xfrm>
        </p:spPr>
        <p:txBody>
          <a:bodyPr/>
          <a:lstStyle/>
          <a:p>
            <a:r>
              <a:rPr lang="fr-FR" sz="4400" dirty="0"/>
              <a:t>MERCI</a:t>
            </a:r>
          </a:p>
        </p:txBody>
      </p:sp>
    </p:spTree>
    <p:extLst>
      <p:ext uri="{BB962C8B-B14F-4D97-AF65-F5344CB8AC3E}">
        <p14:creationId xmlns:p14="http://schemas.microsoft.com/office/powerpoint/2010/main" val="3472102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A671EC6-13C4-4251-9390-9E500C830750}"/>
              </a:ext>
            </a:extLst>
          </p:cNvPr>
          <p:cNvSpPr>
            <a:spLocks noGrp="1"/>
          </p:cNvSpPr>
          <p:nvPr>
            <p:ph type="body" idx="1"/>
          </p:nvPr>
        </p:nvSpPr>
        <p:spPr>
          <a:xfrm>
            <a:off x="2254083" y="2801135"/>
            <a:ext cx="6146800" cy="1255728"/>
          </a:xfrm>
        </p:spPr>
        <p:txBody>
          <a:bodyPr/>
          <a:lstStyle/>
          <a:p>
            <a:r>
              <a:rPr lang="fr-FR" dirty="0"/>
              <a:t>Aspects juridiques et pratiques des nouveaux droits ouverts</a:t>
            </a:r>
            <a:br>
              <a:rPr lang="fr-FR" dirty="0"/>
            </a:br>
            <a:r>
              <a:rPr lang="fr-FR" dirty="0"/>
              <a:t>par la loi de bioéthique de 2021</a:t>
            </a:r>
          </a:p>
        </p:txBody>
      </p:sp>
      <p:sp>
        <p:nvSpPr>
          <p:cNvPr id="4" name="Rectangle 3">
            <a:extLst>
              <a:ext uri="{FF2B5EF4-FFF2-40B4-BE49-F238E27FC236}">
                <a16:creationId xmlns:a16="http://schemas.microsoft.com/office/drawing/2014/main" id="{A28BDCC4-2B6D-4316-A1B5-99D7D96F46E1}"/>
              </a:ext>
            </a:extLst>
          </p:cNvPr>
          <p:cNvSpPr/>
          <p:nvPr/>
        </p:nvSpPr>
        <p:spPr>
          <a:xfrm>
            <a:off x="1734532" y="2723708"/>
            <a:ext cx="456086" cy="4560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648000" rIns="0" bIns="0" rtlCol="0" anchor="b"/>
          <a:lstStyle/>
          <a:p>
            <a:pPr algn="r"/>
            <a:r>
              <a:rPr lang="fr-FR" sz="3200" b="1"/>
              <a:t>A</a:t>
            </a:r>
          </a:p>
        </p:txBody>
      </p:sp>
      <p:pic>
        <p:nvPicPr>
          <p:cNvPr id="9" name="Image 8" descr="Une image contenant texte, graphiques vectoriels&#10;&#10;Description générée automatiquement">
            <a:extLst>
              <a:ext uri="{FF2B5EF4-FFF2-40B4-BE49-F238E27FC236}">
                <a16:creationId xmlns:a16="http://schemas.microsoft.com/office/drawing/2014/main" id="{9B6A8858-9FE1-42E8-BA4F-DEDE10DF72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7281" y="3715657"/>
            <a:ext cx="6247203" cy="314234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13" name="Rectangle 12">
            <a:extLst>
              <a:ext uri="{FF2B5EF4-FFF2-40B4-BE49-F238E27FC236}">
                <a16:creationId xmlns:a16="http://schemas.microsoft.com/office/drawing/2014/main" id="{DF10FE64-AF8F-4172-B84E-97C5FDB81E2C}"/>
              </a:ext>
            </a:extLst>
          </p:cNvPr>
          <p:cNvSpPr/>
          <p:nvPr/>
        </p:nvSpPr>
        <p:spPr>
          <a:xfrm>
            <a:off x="900401" y="1464352"/>
            <a:ext cx="1368000"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7" name="Google Shape;97;p3"/>
          <p:cNvSpPr txBox="1"/>
          <p:nvPr/>
        </p:nvSpPr>
        <p:spPr>
          <a:xfrm>
            <a:off x="6154463" y="3147876"/>
            <a:ext cx="3199919" cy="2390084"/>
          </a:xfrm>
          <a:prstGeom prst="rect">
            <a:avLst/>
          </a:prstGeom>
          <a:noFill/>
          <a:ln w="12700" cap="flat" cmpd="sng">
            <a:solidFill>
              <a:schemeClr val="accent3"/>
            </a:solidFill>
            <a:prstDash val="solid"/>
            <a:round/>
            <a:headEnd type="none" w="sm" len="sm"/>
            <a:tailEnd type="none" w="sm" len="sm"/>
          </a:ln>
        </p:spPr>
        <p:txBody>
          <a:bodyPr spcFirstLastPara="1" wrap="square" lIns="324000" tIns="45700" rIns="396000" bIns="216000" anchor="ctr" anchorCtr="0">
            <a:noAutofit/>
          </a:bodyPr>
          <a:lstStyle/>
          <a:p>
            <a:pPr marL="0" marR="0" lvl="0" indent="0" algn="l" rtl="0">
              <a:lnSpc>
                <a:spcPct val="90000"/>
              </a:lnSpc>
              <a:spcBef>
                <a:spcPts val="600"/>
              </a:spcBef>
              <a:spcAft>
                <a:spcPts val="0"/>
              </a:spcAft>
              <a:buClr>
                <a:srgbClr val="000000"/>
              </a:buClr>
              <a:buSzPts val="1800"/>
              <a:buFont typeface="Arial"/>
              <a:buNone/>
            </a:pPr>
            <a:r>
              <a:rPr lang="fr-FR" sz="1600" b="1" i="0" u="none" strike="noStrike" cap="none" dirty="0">
                <a:solidFill>
                  <a:schemeClr val="accent3"/>
                </a:solidFill>
                <a:ea typeface="Helvetica Neue"/>
                <a:cs typeface="Helvetica Neue"/>
                <a:sym typeface="Helvetica Neue"/>
              </a:rPr>
              <a:t>Ce qui a changé...</a:t>
            </a:r>
          </a:p>
          <a:p>
            <a:pPr marL="0" marR="0" lvl="0" indent="0" algn="l" rtl="0">
              <a:lnSpc>
                <a:spcPct val="90000"/>
              </a:lnSpc>
              <a:spcBef>
                <a:spcPts val="600"/>
              </a:spcBef>
              <a:spcAft>
                <a:spcPts val="0"/>
              </a:spcAft>
              <a:buClr>
                <a:srgbClr val="000000"/>
              </a:buClr>
              <a:buSzPts val="1800"/>
              <a:buFont typeface="Arial"/>
              <a:buNone/>
            </a:pPr>
            <a:r>
              <a:rPr lang="fr-FR" sz="1400" b="0" i="0" u="none" strike="noStrike" cap="none" dirty="0">
                <a:solidFill>
                  <a:schemeClr val="accent3"/>
                </a:solidFill>
                <a:ea typeface="Helvetica Neue"/>
                <a:cs typeface="Helvetica Neue"/>
                <a:sym typeface="Helvetica Neue"/>
              </a:rPr>
              <a:t>Avant la révision de 2021, l’AMP était réservée aux couples </a:t>
            </a:r>
            <a:r>
              <a:rPr lang="fr-FR" sz="1400" dirty="0">
                <a:solidFill>
                  <a:schemeClr val="accent3"/>
                </a:solidFill>
                <a:ea typeface="Helvetica Neue"/>
                <a:cs typeface="Helvetica Neue"/>
                <a:sym typeface="Helvetica Neue"/>
              </a:rPr>
              <a:t>composés d’un homme et d’une femme</a:t>
            </a:r>
            <a:r>
              <a:rPr lang="fr-FR" sz="1400" b="0" i="0" u="none" strike="noStrike" cap="none" dirty="0">
                <a:solidFill>
                  <a:schemeClr val="accent3"/>
                </a:solidFill>
                <a:ea typeface="Helvetica Neue"/>
                <a:cs typeface="Helvetica Neue"/>
                <a:sym typeface="Helvetica Neue"/>
              </a:rPr>
              <a:t> rencontrant un problème de fertilité ou souhaitant éviter</a:t>
            </a:r>
            <a:br>
              <a:rPr lang="fr-FR" sz="1400" b="0" i="0" u="none" strike="noStrike" cap="none" dirty="0">
                <a:solidFill>
                  <a:schemeClr val="accent3"/>
                </a:solidFill>
                <a:ea typeface="Helvetica Neue"/>
                <a:cs typeface="Helvetica Neue"/>
                <a:sym typeface="Helvetica Neue"/>
              </a:rPr>
            </a:br>
            <a:r>
              <a:rPr lang="fr-FR" sz="1400" b="0" i="0" u="none" strike="noStrike" cap="none" dirty="0">
                <a:solidFill>
                  <a:schemeClr val="accent3"/>
                </a:solidFill>
                <a:ea typeface="Helvetica Neue"/>
                <a:cs typeface="Helvetica Neue"/>
                <a:sym typeface="Helvetica Neue"/>
              </a:rPr>
              <a:t>la transmission d’une maladie génétique grave</a:t>
            </a:r>
            <a:r>
              <a:rPr lang="fr-FR" sz="1400" dirty="0">
                <a:solidFill>
                  <a:schemeClr val="accent3"/>
                </a:solidFill>
                <a:ea typeface="Helvetica Neue"/>
                <a:cs typeface="Helvetica Neue"/>
                <a:sym typeface="Helvetica Neue"/>
              </a:rPr>
              <a:t> à l’enfant. </a:t>
            </a:r>
            <a:endParaRPr sz="1400" b="0" i="0" u="none" strike="noStrike" cap="none" dirty="0">
              <a:solidFill>
                <a:schemeClr val="accent3"/>
              </a:solidFill>
              <a:ea typeface="Arial"/>
              <a:cs typeface="Arial"/>
              <a:sym typeface="Arial"/>
            </a:endParaRPr>
          </a:p>
        </p:txBody>
      </p:sp>
      <p:sp>
        <p:nvSpPr>
          <p:cNvPr id="3" name="Espace réservé du contenu 2">
            <a:extLst>
              <a:ext uri="{FF2B5EF4-FFF2-40B4-BE49-F238E27FC236}">
                <a16:creationId xmlns:a16="http://schemas.microsoft.com/office/drawing/2014/main" id="{58F16885-3144-468B-8EBB-052D291B21A9}"/>
              </a:ext>
            </a:extLst>
          </p:cNvPr>
          <p:cNvSpPr>
            <a:spLocks noGrp="1"/>
          </p:cNvSpPr>
          <p:nvPr>
            <p:ph idx="1"/>
          </p:nvPr>
        </p:nvSpPr>
        <p:spPr>
          <a:xfrm>
            <a:off x="900113" y="1476375"/>
            <a:ext cx="8579107" cy="1440394"/>
          </a:xfrm>
        </p:spPr>
        <p:txBody>
          <a:bodyPr/>
          <a:lstStyle/>
          <a:p>
            <a:pPr marL="0" lvl="0" indent="0">
              <a:buNone/>
            </a:pPr>
            <a:r>
              <a:rPr lang="fr-FR" b="1" dirty="0">
                <a:solidFill>
                  <a:schemeClr val="bg1"/>
                </a:solidFill>
                <a:sym typeface="Helvetica Neue"/>
              </a:rPr>
              <a:t>Pour qui ?</a:t>
            </a:r>
          </a:p>
          <a:p>
            <a:pPr marL="0" lvl="0" indent="0">
              <a:spcBef>
                <a:spcPts val="1800"/>
              </a:spcBef>
              <a:buNone/>
            </a:pPr>
            <a:r>
              <a:rPr lang="fr-FR" dirty="0">
                <a:sym typeface="Helvetica Neue"/>
              </a:rPr>
              <a:t>Le 3 août 2021, la nouvelle loi relative à la bioéthique a été promulguée et a modifié, entre autres, les modalités de l’AMP et du don de gamètes. </a:t>
            </a:r>
          </a:p>
          <a:p>
            <a:pPr lvl="0">
              <a:spcBef>
                <a:spcPts val="1800"/>
              </a:spcBef>
            </a:pPr>
            <a:r>
              <a:rPr lang="fr-FR" dirty="0">
                <a:sym typeface="Helvetica Neue"/>
              </a:rPr>
              <a:t>L’AMP est désormais accessible : </a:t>
            </a:r>
          </a:p>
        </p:txBody>
      </p:sp>
      <p:pic>
        <p:nvPicPr>
          <p:cNvPr id="9" name="Image 8">
            <a:extLst>
              <a:ext uri="{FF2B5EF4-FFF2-40B4-BE49-F238E27FC236}">
                <a16:creationId xmlns:a16="http://schemas.microsoft.com/office/drawing/2014/main" id="{2411D1BC-7E92-4CE3-A0F0-C23706544D87}"/>
              </a:ext>
            </a:extLst>
          </p:cNvPr>
          <p:cNvPicPr>
            <a:picLocks noChangeAspect="1"/>
          </p:cNvPicPr>
          <p:nvPr/>
        </p:nvPicPr>
        <p:blipFill rotWithShape="1">
          <a:blip r:embed="rId3">
            <a:extLst>
              <a:ext uri="{28A0092B-C50C-407E-A947-70E740481C1C}">
                <a14:useLocalDpi xmlns:a14="http://schemas.microsoft.com/office/drawing/2010/main" val="0"/>
              </a:ext>
            </a:extLst>
          </a:blip>
          <a:srcRect l="17961"/>
          <a:stretch/>
        </p:blipFill>
        <p:spPr>
          <a:xfrm flipH="1">
            <a:off x="8997461" y="2114729"/>
            <a:ext cx="2353705" cy="4326460"/>
          </a:xfrm>
          <a:prstGeom prst="rect">
            <a:avLst/>
          </a:prstGeom>
        </p:spPr>
      </p:pic>
      <p:grpSp>
        <p:nvGrpSpPr>
          <p:cNvPr id="19" name="Groupe 18">
            <a:extLst>
              <a:ext uri="{FF2B5EF4-FFF2-40B4-BE49-F238E27FC236}">
                <a16:creationId xmlns:a16="http://schemas.microsoft.com/office/drawing/2014/main" id="{7DF078E9-FFD3-4E02-99E7-988227857C4C}"/>
              </a:ext>
            </a:extLst>
          </p:cNvPr>
          <p:cNvGrpSpPr/>
          <p:nvPr/>
        </p:nvGrpSpPr>
        <p:grpSpPr>
          <a:xfrm>
            <a:off x="6154463" y="4277960"/>
            <a:ext cx="2052000" cy="1260000"/>
            <a:chOff x="4848897" y="1524199"/>
            <a:chExt cx="2052000" cy="1260000"/>
          </a:xfrm>
          <a:solidFill>
            <a:schemeClr val="accent3"/>
          </a:solidFill>
        </p:grpSpPr>
        <p:sp>
          <p:nvSpPr>
            <p:cNvPr id="20" name="Rectangle 19">
              <a:extLst>
                <a:ext uri="{FF2B5EF4-FFF2-40B4-BE49-F238E27FC236}">
                  <a16:creationId xmlns:a16="http://schemas.microsoft.com/office/drawing/2014/main" id="{6A2FEFC1-42FE-44AC-BAC7-DD9836F4A56D}"/>
                </a:ext>
              </a:extLst>
            </p:cNvPr>
            <p:cNvSpPr/>
            <p:nvPr/>
          </p:nvSpPr>
          <p:spPr>
            <a:xfrm>
              <a:off x="4848897" y="2676199"/>
              <a:ext cx="2052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F5083988-8C88-41AF-B0C9-42B79944781A}"/>
                </a:ext>
              </a:extLst>
            </p:cNvPr>
            <p:cNvSpPr/>
            <p:nvPr/>
          </p:nvSpPr>
          <p:spPr>
            <a:xfrm rot="16200000" flipH="1" flipV="1">
              <a:off x="4272897" y="2100199"/>
              <a:ext cx="126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Espace réservé du contenu 2">
            <a:extLst>
              <a:ext uri="{FF2B5EF4-FFF2-40B4-BE49-F238E27FC236}">
                <a16:creationId xmlns:a16="http://schemas.microsoft.com/office/drawing/2014/main" id="{01DC3711-C84F-45BE-A26E-5C97A7377B88}"/>
              </a:ext>
            </a:extLst>
          </p:cNvPr>
          <p:cNvSpPr txBox="1">
            <a:spLocks/>
          </p:cNvSpPr>
          <p:nvPr/>
        </p:nvSpPr>
        <p:spPr>
          <a:xfrm>
            <a:off x="900113" y="2956563"/>
            <a:ext cx="4862511" cy="944874"/>
          </a:xfrm>
          <a:prstGeom prst="rect">
            <a:avLst/>
          </a:prstGeom>
        </p:spPr>
        <p:txBody>
          <a:bodyPr vert="horz" wrap="square" lIns="91440" tIns="45720" rIns="91440" bIns="45720" rtlCol="0">
            <a:spAutoFit/>
          </a:bodyPr>
          <a:lstStyle>
            <a:lvl1pPr marL="216000" indent="-216000" algn="l" defTabSz="914400" rtl="0" eaLnBrk="1" latinLnBrk="0" hangingPunct="1">
              <a:lnSpc>
                <a:spcPct val="90000"/>
              </a:lnSpc>
              <a:spcBef>
                <a:spcPts val="1200"/>
              </a:spcBef>
              <a:buClr>
                <a:schemeClr val="accent2"/>
              </a:buClr>
              <a:buFont typeface="Arial" panose="020B0604020202020204" pitchFamily="34" charset="0"/>
              <a:buChar char="●"/>
              <a:defRPr sz="1600" kern="1200">
                <a:solidFill>
                  <a:schemeClr val="tx1"/>
                </a:solidFill>
                <a:latin typeface="+mn-lt"/>
                <a:ea typeface="+mn-ea"/>
                <a:cs typeface="+mn-cs"/>
              </a:defRPr>
            </a:lvl1pPr>
            <a:lvl2pPr marL="432000" indent="-180000" algn="l" defTabSz="914400" rtl="0" eaLnBrk="1" latinLnBrk="0" hangingPunct="1">
              <a:lnSpc>
                <a:spcPct val="90000"/>
              </a:lnSpc>
              <a:spcBef>
                <a:spcPts val="600"/>
              </a:spcBef>
              <a:buClr>
                <a:schemeClr val="accent3"/>
              </a:buClr>
              <a:buFont typeface="Calibri" panose="020F0502020204030204" pitchFamily="34" charset="0"/>
              <a:buChar char="‒"/>
              <a:defRPr sz="1400" kern="1200">
                <a:solidFill>
                  <a:schemeClr val="tx1"/>
                </a:solidFill>
                <a:latin typeface="+mn-lt"/>
                <a:ea typeface="+mn-ea"/>
                <a:cs typeface="+mn-cs"/>
              </a:defRPr>
            </a:lvl2pPr>
            <a:lvl3pPr marL="684000" indent="-180000" algn="l" defTabSz="914400" rtl="0" eaLnBrk="1" latinLnBrk="0" hangingPunct="1">
              <a:lnSpc>
                <a:spcPct val="90000"/>
              </a:lnSpc>
              <a:spcBef>
                <a:spcPts val="400"/>
              </a:spcBef>
              <a:buClr>
                <a:schemeClr val="accent3"/>
              </a:buClr>
              <a:buFont typeface="Calibri" panose="020F0502020204030204" pitchFamily="34" charset="0"/>
              <a:buChar char="‒"/>
              <a:defRPr sz="1200" kern="1200">
                <a:solidFill>
                  <a:schemeClr val="tx1"/>
                </a:solidFill>
                <a:latin typeface="+mn-lt"/>
                <a:ea typeface="+mn-ea"/>
                <a:cs typeface="+mn-cs"/>
              </a:defRPr>
            </a:lvl3pPr>
            <a:lvl4pPr marL="936000" indent="-180000" algn="l" defTabSz="914400" rtl="0" eaLnBrk="1" latinLnBrk="0" hangingPunct="1">
              <a:lnSpc>
                <a:spcPct val="90000"/>
              </a:lnSpc>
              <a:spcBef>
                <a:spcPts val="200"/>
              </a:spcBef>
              <a:buClr>
                <a:schemeClr val="accent3"/>
              </a:buClr>
              <a:buFont typeface="Calibri" panose="020F0502020204030204" pitchFamily="34" charset="0"/>
              <a:buChar char="‒"/>
              <a:defRPr sz="1100" kern="1200">
                <a:solidFill>
                  <a:schemeClr val="tx1"/>
                </a:solidFill>
                <a:latin typeface="+mn-lt"/>
                <a:ea typeface="+mn-ea"/>
                <a:cs typeface="+mn-cs"/>
              </a:defRPr>
            </a:lvl4pPr>
            <a:lvl5pPr marL="1188000" indent="-180000" algn="l" defTabSz="914400" rtl="0" eaLnBrk="1" latinLnBrk="0" hangingPunct="1">
              <a:lnSpc>
                <a:spcPct val="90000"/>
              </a:lnSpc>
              <a:spcBef>
                <a:spcPts val="200"/>
              </a:spcBef>
              <a:buClr>
                <a:schemeClr val="accent3"/>
              </a:buClr>
              <a:buFont typeface="Calibri" panose="020F05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fr-FR" b="1" dirty="0">
                <a:sym typeface="Helvetica Neue"/>
              </a:rPr>
              <a:t>à des couples composés d’un homme et d’une femme en âge de procréer</a:t>
            </a:r>
            <a:r>
              <a:rPr lang="fr-FR" dirty="0">
                <a:sym typeface="Helvetica Neue"/>
              </a:rPr>
              <a:t>, </a:t>
            </a:r>
          </a:p>
          <a:p>
            <a:pPr lvl="1"/>
            <a:r>
              <a:rPr lang="fr-FR" b="1" dirty="0">
                <a:sym typeface="Helvetica Neue"/>
              </a:rPr>
              <a:t>à des couples de femmes et des femmes célibataires en âge de procréer</a:t>
            </a:r>
            <a:r>
              <a:rPr lang="fr-FR" dirty="0">
                <a:sym typeface="Helvetica Neue"/>
              </a:rPr>
              <a:t>. </a:t>
            </a:r>
            <a:endParaRPr lang="fr-FR" dirty="0">
              <a:sym typeface="Arial"/>
            </a:endParaRPr>
          </a:p>
        </p:txBody>
      </p:sp>
      <p:sp>
        <p:nvSpPr>
          <p:cNvPr id="5" name="Titre 4">
            <a:extLst>
              <a:ext uri="{FF2B5EF4-FFF2-40B4-BE49-F238E27FC236}">
                <a16:creationId xmlns:a16="http://schemas.microsoft.com/office/drawing/2014/main" id="{AEA5CA9E-004F-4C7B-94E4-B178FE317AD6}"/>
              </a:ext>
            </a:extLst>
          </p:cNvPr>
          <p:cNvSpPr>
            <a:spLocks noGrp="1"/>
          </p:cNvSpPr>
          <p:nvPr>
            <p:ph type="title"/>
          </p:nvPr>
        </p:nvSpPr>
        <p:spPr>
          <a:xfrm>
            <a:off x="900400" y="807680"/>
            <a:ext cx="10182666" cy="341632"/>
          </a:xfrm>
        </p:spPr>
        <p:txBody>
          <a:bodyPr/>
          <a:lstStyle/>
          <a:p>
            <a:r>
              <a:rPr lang="fr-FR" dirty="0"/>
              <a:t>L’ASSISTANCE MÉDICALE À LA PROCRÉATION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2" name="Rectangle 11">
            <a:extLst>
              <a:ext uri="{FF2B5EF4-FFF2-40B4-BE49-F238E27FC236}">
                <a16:creationId xmlns:a16="http://schemas.microsoft.com/office/drawing/2014/main" id="{9E2E6F4E-A39F-49DD-958D-27C0B3D91FC2}"/>
              </a:ext>
            </a:extLst>
          </p:cNvPr>
          <p:cNvSpPr/>
          <p:nvPr/>
        </p:nvSpPr>
        <p:spPr>
          <a:xfrm>
            <a:off x="900401" y="1464352"/>
            <a:ext cx="2927320"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8" name="Google Shape;108;p4"/>
          <p:cNvSpPr txBox="1"/>
          <p:nvPr/>
        </p:nvSpPr>
        <p:spPr>
          <a:xfrm>
            <a:off x="7626786" y="3487339"/>
            <a:ext cx="3042708" cy="1824021"/>
          </a:xfrm>
          <a:prstGeom prst="rect">
            <a:avLst/>
          </a:prstGeom>
          <a:noFill/>
          <a:ln w="12700" cap="flat" cmpd="sng">
            <a:solidFill>
              <a:schemeClr val="accent3"/>
            </a:solidFill>
            <a:prstDash val="solid"/>
            <a:round/>
            <a:headEnd type="none" w="sm" len="sm"/>
            <a:tailEnd type="none" w="sm" len="sm"/>
          </a:ln>
        </p:spPr>
        <p:txBody>
          <a:bodyPr spcFirstLastPara="1" wrap="square" lIns="324000" tIns="45700" rIns="396000" bIns="216000" anchor="ctr" anchorCtr="0">
            <a:noAutofit/>
          </a:bodyPr>
          <a:lstStyle>
            <a:defPPr>
              <a:defRPr lang="fr-FR"/>
            </a:defPPr>
            <a:lvl1pPr marR="0" lvl="0" indent="0">
              <a:lnSpc>
                <a:spcPct val="90000"/>
              </a:lnSpc>
              <a:spcBef>
                <a:spcPts val="600"/>
              </a:spcBef>
              <a:spcAft>
                <a:spcPts val="0"/>
              </a:spcAft>
              <a:buClr>
                <a:srgbClr val="000000"/>
              </a:buClr>
              <a:buSzPts val="1800"/>
              <a:buFont typeface="Arial"/>
              <a:buNone/>
              <a:defRPr sz="1600" b="1" i="0" u="none" strike="noStrike" cap="none">
                <a:solidFill>
                  <a:schemeClr val="accent3"/>
                </a:solidFill>
                <a:ea typeface="Helvetica Neue"/>
                <a:cs typeface="Helvetica Neue"/>
              </a:defRPr>
            </a:lvl1pPr>
          </a:lstStyle>
          <a:p>
            <a:r>
              <a:rPr lang="fr-FR" dirty="0">
                <a:sym typeface="Helvetica Neue"/>
              </a:rPr>
              <a:t>Double don de gamètes</a:t>
            </a:r>
            <a:endParaRPr dirty="0">
              <a:sym typeface="Helvetica Neue"/>
            </a:endParaRPr>
          </a:p>
          <a:p>
            <a:r>
              <a:rPr lang="fr-FR" sz="1400" b="0" dirty="0">
                <a:sym typeface="Helvetica Neue"/>
              </a:rPr>
              <a:t>Le double don de gamètes pourra être effectué au cours d’une même tentative d’AMP.  </a:t>
            </a:r>
            <a:endParaRPr sz="1400" b="0" dirty="0">
              <a:sym typeface="Arial"/>
            </a:endParaRPr>
          </a:p>
        </p:txBody>
      </p:sp>
      <p:sp>
        <p:nvSpPr>
          <p:cNvPr id="3" name="Espace réservé du contenu 2">
            <a:extLst>
              <a:ext uri="{FF2B5EF4-FFF2-40B4-BE49-F238E27FC236}">
                <a16:creationId xmlns:a16="http://schemas.microsoft.com/office/drawing/2014/main" id="{2ECB2B7E-1765-4C3F-8C82-B0ECD25F98C8}"/>
              </a:ext>
            </a:extLst>
          </p:cNvPr>
          <p:cNvSpPr>
            <a:spLocks noGrp="1"/>
          </p:cNvSpPr>
          <p:nvPr>
            <p:ph idx="1"/>
          </p:nvPr>
        </p:nvSpPr>
        <p:spPr>
          <a:xfrm>
            <a:off x="900401" y="1476000"/>
            <a:ext cx="5163880" cy="3730252"/>
          </a:xfrm>
        </p:spPr>
        <p:txBody>
          <a:bodyPr/>
          <a:lstStyle/>
          <a:p>
            <a:pPr marL="0" indent="0">
              <a:buNone/>
            </a:pPr>
            <a:r>
              <a:rPr lang="fr-FR" b="1" dirty="0">
                <a:solidFill>
                  <a:schemeClr val="bg1"/>
                </a:solidFill>
              </a:rPr>
              <a:t>Sous quelles conditions ? </a:t>
            </a:r>
          </a:p>
          <a:p>
            <a:pPr>
              <a:spcBef>
                <a:spcPts val="1800"/>
              </a:spcBef>
            </a:pPr>
            <a:r>
              <a:rPr lang="fr-FR" dirty="0"/>
              <a:t>Des </a:t>
            </a:r>
            <a:r>
              <a:rPr lang="fr-FR" b="1" dirty="0"/>
              <a:t>critères</a:t>
            </a:r>
            <a:r>
              <a:rPr lang="fr-FR" dirty="0"/>
              <a:t> </a:t>
            </a:r>
            <a:r>
              <a:rPr lang="fr-FR" b="1" dirty="0"/>
              <a:t>d’âge</a:t>
            </a:r>
            <a:r>
              <a:rPr lang="fr-FR" dirty="0"/>
              <a:t> fixés par décret n°2021-1243 du 28 septembre 2021. </a:t>
            </a:r>
          </a:p>
          <a:p>
            <a:pPr marL="0" indent="0">
              <a:lnSpc>
                <a:spcPct val="100000"/>
              </a:lnSpc>
              <a:spcBef>
                <a:spcPts val="0"/>
              </a:spcBef>
              <a:buNone/>
            </a:pPr>
            <a:endParaRPr lang="fr-FR" dirty="0"/>
          </a:p>
          <a:p>
            <a:pPr marL="0" indent="0">
              <a:lnSpc>
                <a:spcPct val="100000"/>
              </a:lnSpc>
              <a:spcBef>
                <a:spcPts val="0"/>
              </a:spcBef>
              <a:buNone/>
            </a:pPr>
            <a:r>
              <a:rPr lang="fr-FR" dirty="0"/>
              <a:t>L'insémination artificielle, l'utilisation de gamètes ou de tissus germinaux et le transfert d'embryons peuvent être réalisés :</a:t>
            </a:r>
          </a:p>
          <a:p>
            <a:pPr lvl="1">
              <a:lnSpc>
                <a:spcPct val="100000"/>
              </a:lnSpc>
              <a:spcBef>
                <a:spcPts val="0"/>
              </a:spcBef>
            </a:pPr>
            <a:r>
              <a:rPr lang="fr-FR" dirty="0"/>
              <a:t>Jusqu’au 45</a:t>
            </a:r>
            <a:r>
              <a:rPr lang="fr-FR" baseline="30000" dirty="0"/>
              <a:t>ème</a:t>
            </a:r>
            <a:r>
              <a:rPr lang="fr-FR" dirty="0"/>
              <a:t> anniversaire de la femme, célibataire ou au sein du couple, qui a vocation à porter l'enfant, </a:t>
            </a:r>
          </a:p>
          <a:p>
            <a:pPr lvl="1">
              <a:lnSpc>
                <a:spcPct val="100000"/>
              </a:lnSpc>
              <a:spcBef>
                <a:spcPts val="0"/>
              </a:spcBef>
            </a:pPr>
            <a:r>
              <a:rPr lang="fr-FR" dirty="0"/>
              <a:t>Jusqu’au 60</a:t>
            </a:r>
            <a:r>
              <a:rPr lang="fr-FR" baseline="30000" dirty="0"/>
              <a:t>ème</a:t>
            </a:r>
            <a:r>
              <a:rPr lang="fr-FR" dirty="0"/>
              <a:t> anniversaire du membre du couple qui n'a pas vocation à porter l'enfant. </a:t>
            </a:r>
          </a:p>
          <a:p>
            <a:pPr>
              <a:spcBef>
                <a:spcPts val="1800"/>
              </a:spcBef>
            </a:pPr>
            <a:r>
              <a:rPr lang="fr-FR" dirty="0"/>
              <a:t>Introduction d’une </a:t>
            </a:r>
            <a:r>
              <a:rPr lang="fr-FR" b="1" dirty="0"/>
              <a:t>évaluation médicale obligatoire</a:t>
            </a:r>
            <a:r>
              <a:rPr lang="fr-FR" dirty="0"/>
              <a:t> des deux membres du couple ou de la femme célibataire préalable à la prise en charge. </a:t>
            </a:r>
          </a:p>
        </p:txBody>
      </p:sp>
      <p:sp>
        <p:nvSpPr>
          <p:cNvPr id="11" name="Rectangle 10">
            <a:extLst>
              <a:ext uri="{FF2B5EF4-FFF2-40B4-BE49-F238E27FC236}">
                <a16:creationId xmlns:a16="http://schemas.microsoft.com/office/drawing/2014/main" id="{558D6B32-57E8-4163-970C-A2E9EF72BD5F}"/>
              </a:ext>
            </a:extLst>
          </p:cNvPr>
          <p:cNvSpPr/>
          <p:nvPr/>
        </p:nvSpPr>
        <p:spPr>
          <a:xfrm>
            <a:off x="7028121" y="0"/>
            <a:ext cx="5163879" cy="228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a:extLst>
              <a:ext uri="{FF2B5EF4-FFF2-40B4-BE49-F238E27FC236}">
                <a16:creationId xmlns:a16="http://schemas.microsoft.com/office/drawing/2014/main" id="{E428370A-6B4A-4DB6-9FF3-60B629AD2504}"/>
              </a:ext>
            </a:extLst>
          </p:cNvPr>
          <p:cNvGrpSpPr/>
          <p:nvPr/>
        </p:nvGrpSpPr>
        <p:grpSpPr>
          <a:xfrm>
            <a:off x="7626786" y="4426689"/>
            <a:ext cx="1620000" cy="900000"/>
            <a:chOff x="4848897" y="1884199"/>
            <a:chExt cx="1620000" cy="900000"/>
          </a:xfrm>
          <a:solidFill>
            <a:schemeClr val="accent3"/>
          </a:solidFill>
        </p:grpSpPr>
        <p:sp>
          <p:nvSpPr>
            <p:cNvPr id="14" name="Rectangle 13">
              <a:extLst>
                <a:ext uri="{FF2B5EF4-FFF2-40B4-BE49-F238E27FC236}">
                  <a16:creationId xmlns:a16="http://schemas.microsoft.com/office/drawing/2014/main" id="{60D55EF3-AE2E-4A5D-B478-0C1B007CC08B}"/>
                </a:ext>
              </a:extLst>
            </p:cNvPr>
            <p:cNvSpPr/>
            <p:nvPr/>
          </p:nvSpPr>
          <p:spPr>
            <a:xfrm>
              <a:off x="4848897" y="2676199"/>
              <a:ext cx="162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48BF87DA-53ED-4BAB-9A51-5DF9A901D668}"/>
                </a:ext>
              </a:extLst>
            </p:cNvPr>
            <p:cNvSpPr/>
            <p:nvPr/>
          </p:nvSpPr>
          <p:spPr>
            <a:xfrm rot="16200000" flipH="1" flipV="1">
              <a:off x="4452897" y="2280199"/>
              <a:ext cx="90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 name="Titre 4">
            <a:extLst>
              <a:ext uri="{FF2B5EF4-FFF2-40B4-BE49-F238E27FC236}">
                <a16:creationId xmlns:a16="http://schemas.microsoft.com/office/drawing/2014/main" id="{14C4A7AC-293E-405E-98F3-38F83551767D}"/>
              </a:ext>
            </a:extLst>
          </p:cNvPr>
          <p:cNvSpPr>
            <a:spLocks noGrp="1"/>
          </p:cNvSpPr>
          <p:nvPr>
            <p:ph type="title"/>
          </p:nvPr>
        </p:nvSpPr>
        <p:spPr>
          <a:xfrm>
            <a:off x="900400" y="807680"/>
            <a:ext cx="10182666" cy="341632"/>
          </a:xfrm>
        </p:spPr>
        <p:txBody>
          <a:bodyPr/>
          <a:lstStyle/>
          <a:p>
            <a:r>
              <a:rPr lang="fr-FR" dirty="0"/>
              <a:t>L’ASSISTANCE MÉDICALE À LA PROCRÉATION</a:t>
            </a:r>
          </a:p>
        </p:txBody>
      </p:sp>
      <p:pic>
        <p:nvPicPr>
          <p:cNvPr id="4" name="Image 3" descr="Une image contenant personne, extérieur, terrain&#10;&#10;Description générée automatiquement">
            <a:extLst>
              <a:ext uri="{FF2B5EF4-FFF2-40B4-BE49-F238E27FC236}">
                <a16:creationId xmlns:a16="http://schemas.microsoft.com/office/drawing/2014/main" id="{F42EA10A-B513-A246-B571-1A7DD4EDF3A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37668" y="706418"/>
            <a:ext cx="3399865" cy="226657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6" name="Rectangle 15">
            <a:extLst>
              <a:ext uri="{FF2B5EF4-FFF2-40B4-BE49-F238E27FC236}">
                <a16:creationId xmlns:a16="http://schemas.microsoft.com/office/drawing/2014/main" id="{9EF45D2C-EA0C-4D97-A586-BB336BC0BB80}"/>
              </a:ext>
            </a:extLst>
          </p:cNvPr>
          <p:cNvSpPr/>
          <p:nvPr/>
        </p:nvSpPr>
        <p:spPr>
          <a:xfrm>
            <a:off x="900401" y="1464352"/>
            <a:ext cx="1368000"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contenu 2">
            <a:extLst>
              <a:ext uri="{FF2B5EF4-FFF2-40B4-BE49-F238E27FC236}">
                <a16:creationId xmlns:a16="http://schemas.microsoft.com/office/drawing/2014/main" id="{57D09602-3E91-48EA-B45C-98D1E973FCFE}"/>
              </a:ext>
            </a:extLst>
          </p:cNvPr>
          <p:cNvSpPr>
            <a:spLocks noGrp="1"/>
          </p:cNvSpPr>
          <p:nvPr>
            <p:ph idx="1"/>
          </p:nvPr>
        </p:nvSpPr>
        <p:spPr>
          <a:xfrm>
            <a:off x="900113" y="1476375"/>
            <a:ext cx="5373095" cy="4428905"/>
          </a:xfrm>
        </p:spPr>
        <p:txBody>
          <a:bodyPr/>
          <a:lstStyle/>
          <a:p>
            <a:pPr marL="0" lvl="0" indent="0">
              <a:buNone/>
            </a:pPr>
            <a:r>
              <a:rPr lang="fr-FR" b="1" dirty="0">
                <a:solidFill>
                  <a:schemeClr val="bg1"/>
                </a:solidFill>
                <a:sym typeface="Helvetica Neue"/>
              </a:rPr>
              <a:t>Pour qui ?</a:t>
            </a:r>
          </a:p>
          <a:p>
            <a:pPr lvl="0">
              <a:spcBef>
                <a:spcPts val="1800"/>
              </a:spcBef>
            </a:pPr>
            <a:r>
              <a:rPr lang="fr-FR" dirty="0">
                <a:sym typeface="Helvetica Neue"/>
              </a:rPr>
              <a:t>Il est désormais possible de recourir à la conservation de ses gamètes pour réaliser une AMP ultérieurement </a:t>
            </a:r>
            <a:r>
              <a:rPr lang="fr-FR" b="1" dirty="0">
                <a:sym typeface="Helvetica Neue"/>
              </a:rPr>
              <a:t>sans condition de don préalable.</a:t>
            </a:r>
            <a:r>
              <a:rPr lang="fr-FR" dirty="0">
                <a:sym typeface="Helvetica Neue"/>
              </a:rPr>
              <a:t> </a:t>
            </a:r>
          </a:p>
          <a:p>
            <a:pPr lvl="0"/>
            <a:r>
              <a:rPr lang="fr-FR" dirty="0">
                <a:sym typeface="Helvetica Neue"/>
              </a:rPr>
              <a:t>Les conditions sont les suivantes : </a:t>
            </a:r>
            <a:endParaRPr lang="fr-FR" dirty="0">
              <a:sym typeface="Arial"/>
            </a:endParaRPr>
          </a:p>
          <a:p>
            <a:pPr lvl="1"/>
            <a:r>
              <a:rPr lang="fr-FR" dirty="0">
                <a:sym typeface="Helvetica Neue"/>
              </a:rPr>
              <a:t>Conditions d’âge fixées par décret en Conseil d’État, </a:t>
            </a:r>
            <a:endParaRPr lang="fr-FR" dirty="0">
              <a:sym typeface="Arial"/>
            </a:endParaRPr>
          </a:p>
          <a:p>
            <a:pPr lvl="1"/>
            <a:r>
              <a:rPr lang="fr-FR" dirty="0">
                <a:sym typeface="Helvetica Neue"/>
              </a:rPr>
              <a:t>Après une prise en charge médicale par l’équipe </a:t>
            </a:r>
            <a:r>
              <a:rPr lang="fr-FR" dirty="0" err="1">
                <a:sym typeface="Helvetica Neue"/>
              </a:rPr>
              <a:t>clinicobiologique</a:t>
            </a:r>
            <a:r>
              <a:rPr lang="fr-FR" dirty="0">
                <a:sym typeface="Helvetica Neue"/>
              </a:rPr>
              <a:t>,</a:t>
            </a:r>
            <a:endParaRPr lang="fr-FR" dirty="0">
              <a:sym typeface="Arial"/>
            </a:endParaRPr>
          </a:p>
          <a:p>
            <a:pPr lvl="1"/>
            <a:r>
              <a:rPr lang="fr-FR" dirty="0">
                <a:sym typeface="Helvetica Neue"/>
              </a:rPr>
              <a:t>Avec le consentement écrit après information sur</a:t>
            </a:r>
            <a:br>
              <a:rPr lang="fr-FR" dirty="0">
                <a:sym typeface="Helvetica Neue"/>
              </a:rPr>
            </a:br>
            <a:r>
              <a:rPr lang="fr-FR" dirty="0">
                <a:sym typeface="Helvetica Neue"/>
              </a:rPr>
              <a:t>les conditions, les risques et les limites de la démarche et de ses suites, </a:t>
            </a:r>
            <a:endParaRPr lang="fr-FR" dirty="0">
              <a:sym typeface="Arial"/>
            </a:endParaRPr>
          </a:p>
          <a:p>
            <a:pPr lvl="1"/>
            <a:r>
              <a:rPr lang="fr-FR" dirty="0">
                <a:sym typeface="Helvetica Neue"/>
              </a:rPr>
              <a:t>Dans les établissements de santé publics ou privés à but non lucratif et dans les établissements de santé privés à but lucratif avec autorisation de l’ARS, dans le cas où il n’y aurait pas d’autres solutions dans le département. </a:t>
            </a:r>
          </a:p>
          <a:p>
            <a:pPr lvl="0"/>
            <a:r>
              <a:rPr lang="fr-FR" dirty="0">
                <a:sym typeface="Helvetica Neue"/>
              </a:rPr>
              <a:t>Il n’est plus possible de conserver des gamètes pour soi-même au moment du don. </a:t>
            </a:r>
            <a:endParaRPr lang="fr-FR" dirty="0">
              <a:sym typeface="Arial"/>
            </a:endParaRPr>
          </a:p>
        </p:txBody>
      </p:sp>
      <p:sp>
        <p:nvSpPr>
          <p:cNvPr id="2" name="Titre 1">
            <a:extLst>
              <a:ext uri="{FF2B5EF4-FFF2-40B4-BE49-F238E27FC236}">
                <a16:creationId xmlns:a16="http://schemas.microsoft.com/office/drawing/2014/main" id="{080777AA-EBF8-4547-B86F-8655FCF09AE1}"/>
              </a:ext>
            </a:extLst>
          </p:cNvPr>
          <p:cNvSpPr>
            <a:spLocks noGrp="1"/>
          </p:cNvSpPr>
          <p:nvPr>
            <p:ph type="title"/>
          </p:nvPr>
        </p:nvSpPr>
        <p:spPr>
          <a:xfrm>
            <a:off x="900400" y="807680"/>
            <a:ext cx="5119400" cy="341632"/>
          </a:xfrm>
        </p:spPr>
        <p:txBody>
          <a:bodyPr/>
          <a:lstStyle/>
          <a:p>
            <a:r>
              <a:rPr lang="fr-FR" dirty="0"/>
              <a:t>LA POSSIBILITÉ D’AUTOCONSERVATION DES GAMÈTES</a:t>
            </a:r>
          </a:p>
        </p:txBody>
      </p:sp>
      <p:sp>
        <p:nvSpPr>
          <p:cNvPr id="17" name="Rectangle 16">
            <a:extLst>
              <a:ext uri="{FF2B5EF4-FFF2-40B4-BE49-F238E27FC236}">
                <a16:creationId xmlns:a16="http://schemas.microsoft.com/office/drawing/2014/main" id="{8E6146EE-21E5-4882-BA9D-6F7825C39952}"/>
              </a:ext>
            </a:extLst>
          </p:cNvPr>
          <p:cNvSpPr/>
          <p:nvPr/>
        </p:nvSpPr>
        <p:spPr>
          <a:xfrm>
            <a:off x="6467474" y="0"/>
            <a:ext cx="331249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6" name="Google Shape;116;p5"/>
          <p:cNvSpPr txBox="1"/>
          <p:nvPr/>
        </p:nvSpPr>
        <p:spPr>
          <a:xfrm>
            <a:off x="6521852" y="3333751"/>
            <a:ext cx="5280288" cy="3124766"/>
          </a:xfrm>
          <a:prstGeom prst="rect">
            <a:avLst/>
          </a:prstGeom>
          <a:solidFill>
            <a:schemeClr val="bg1"/>
          </a:solidFill>
          <a:ln w="12700" cap="flat" cmpd="sng">
            <a:solidFill>
              <a:schemeClr val="accent3"/>
            </a:solidFill>
            <a:prstDash val="solid"/>
            <a:round/>
            <a:headEnd type="none" w="sm" len="sm"/>
            <a:tailEnd type="none" w="sm" len="sm"/>
          </a:ln>
        </p:spPr>
        <p:txBody>
          <a:bodyPr spcFirstLastPara="1" wrap="square" lIns="324000" tIns="45700" rIns="396000" bIns="216000" anchor="ctr" anchorCtr="0">
            <a:noAutofit/>
          </a:bodyPr>
          <a:lstStyle>
            <a:defPPr>
              <a:defRPr lang="fr-FR"/>
            </a:defPPr>
            <a:lvl1pPr marR="0" lvl="0" indent="0">
              <a:lnSpc>
                <a:spcPct val="90000"/>
              </a:lnSpc>
              <a:spcBef>
                <a:spcPts val="600"/>
              </a:spcBef>
              <a:spcAft>
                <a:spcPts val="0"/>
              </a:spcAft>
              <a:buClr>
                <a:srgbClr val="000000"/>
              </a:buClr>
              <a:buSzPts val="1800"/>
              <a:buFont typeface="Arial"/>
              <a:buNone/>
              <a:defRPr sz="1600" b="1" i="0" u="none" strike="noStrike" cap="none">
                <a:solidFill>
                  <a:schemeClr val="accent3"/>
                </a:solidFill>
                <a:ea typeface="Helvetica Neue"/>
                <a:cs typeface="Helvetica Neue"/>
              </a:defRPr>
            </a:lvl1pPr>
          </a:lstStyle>
          <a:p>
            <a:pPr>
              <a:lnSpc>
                <a:spcPct val="100000"/>
              </a:lnSpc>
              <a:buClr>
                <a:schemeClr val="accent2"/>
              </a:buClr>
            </a:pPr>
            <a:r>
              <a:rPr lang="fr-FR" dirty="0">
                <a:sym typeface="Helvetica Neue"/>
              </a:rPr>
              <a:t>À QUEL ÂGE PEUT-ON FAIRE AUTOCONSERVER SES GAMÈTES ?</a:t>
            </a:r>
          </a:p>
          <a:p>
            <a:pPr marL="285750" indent="-285750">
              <a:lnSpc>
                <a:spcPct val="100000"/>
              </a:lnSpc>
              <a:buClr>
                <a:schemeClr val="accent2"/>
              </a:buClr>
              <a:buFont typeface="Arial" panose="020B0604020202020204" pitchFamily="34" charset="0"/>
              <a:buChar char="•"/>
            </a:pPr>
            <a:r>
              <a:rPr lang="fr-FR" sz="1400" b="0" dirty="0">
                <a:sym typeface="Helvetica Neue"/>
              </a:rPr>
              <a:t>Pour les femmes : à partir de 29 ans et avant 37 ans</a:t>
            </a:r>
          </a:p>
          <a:p>
            <a:pPr marL="285750" indent="-285750">
              <a:lnSpc>
                <a:spcPct val="100000"/>
              </a:lnSpc>
              <a:buClr>
                <a:schemeClr val="accent2"/>
              </a:buClr>
              <a:buFont typeface="Arial" panose="020B0604020202020204" pitchFamily="34" charset="0"/>
              <a:buChar char="•"/>
            </a:pPr>
            <a:r>
              <a:rPr lang="fr-FR" sz="1400" b="0" dirty="0">
                <a:sym typeface="Helvetica Neue"/>
              </a:rPr>
              <a:t>Pour les hommes : à partir de 29 ans et avant 45 ans</a:t>
            </a:r>
          </a:p>
          <a:p>
            <a:pPr>
              <a:lnSpc>
                <a:spcPct val="100000"/>
              </a:lnSpc>
              <a:buClr>
                <a:schemeClr val="accent2"/>
              </a:buClr>
            </a:pPr>
            <a:endParaRPr lang="fr-FR" sz="1400" b="0" dirty="0">
              <a:sym typeface="Helvetica Neue"/>
            </a:endParaRPr>
          </a:p>
          <a:p>
            <a:pPr>
              <a:lnSpc>
                <a:spcPct val="100000"/>
              </a:lnSpc>
              <a:buClr>
                <a:schemeClr val="accent2"/>
              </a:buClr>
            </a:pPr>
            <a:r>
              <a:rPr lang="fr-FR" dirty="0">
                <a:sym typeface="Helvetica Neue"/>
              </a:rPr>
              <a:t>À QUEL ÂGE PEUT-ON UTILISER SES GAMÈTES CONSERVÉS ?</a:t>
            </a:r>
          </a:p>
          <a:p>
            <a:pPr marL="285750" indent="-285750">
              <a:lnSpc>
                <a:spcPct val="100000"/>
              </a:lnSpc>
              <a:buClr>
                <a:schemeClr val="accent2"/>
              </a:buClr>
              <a:buFont typeface="Arial" panose="020B0604020202020204" pitchFamily="34" charset="0"/>
              <a:buChar char="•"/>
            </a:pPr>
            <a:r>
              <a:rPr lang="fr-FR" sz="1400" b="0" dirty="0">
                <a:sym typeface="Arial"/>
              </a:rPr>
              <a:t>Pour les femmes : jusqu’à 45 ans</a:t>
            </a:r>
          </a:p>
          <a:p>
            <a:pPr marL="285750" indent="-285750">
              <a:lnSpc>
                <a:spcPct val="100000"/>
              </a:lnSpc>
              <a:buClr>
                <a:schemeClr val="accent2"/>
              </a:buClr>
              <a:buFont typeface="Arial" panose="020B0604020202020204" pitchFamily="34" charset="0"/>
              <a:buChar char="•"/>
            </a:pPr>
            <a:r>
              <a:rPr lang="fr-FR" sz="1400" b="0" dirty="0">
                <a:sym typeface="Arial"/>
              </a:rPr>
              <a:t>Pour les hommes : jusqu’à 60 ans</a:t>
            </a:r>
            <a:endParaRPr sz="1400" b="0" dirty="0">
              <a:sym typeface="Arial"/>
            </a:endParaRPr>
          </a:p>
        </p:txBody>
      </p:sp>
      <p:pic>
        <p:nvPicPr>
          <p:cNvPr id="9" name="Image 8" descr="Une image contenant personne, homme&#10;&#10;Description générée automatiquement">
            <a:extLst>
              <a:ext uri="{FF2B5EF4-FFF2-40B4-BE49-F238E27FC236}">
                <a16:creationId xmlns:a16="http://schemas.microsoft.com/office/drawing/2014/main" id="{26E7D8C1-2FC4-4D1D-B21A-00F1B2A043C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467474" y="702609"/>
            <a:ext cx="3312498" cy="2304836"/>
          </a:xfrm>
          <a:prstGeom prst="rect">
            <a:avLst/>
          </a:prstGeom>
        </p:spPr>
      </p:pic>
      <p:sp>
        <p:nvSpPr>
          <p:cNvPr id="21" name="Forme libre : forme 20">
            <a:extLst>
              <a:ext uri="{FF2B5EF4-FFF2-40B4-BE49-F238E27FC236}">
                <a16:creationId xmlns:a16="http://schemas.microsoft.com/office/drawing/2014/main" id="{D7165AD4-F12C-43FB-BA86-CB5F5771D958}"/>
              </a:ext>
            </a:extLst>
          </p:cNvPr>
          <p:cNvSpPr/>
          <p:nvPr/>
        </p:nvSpPr>
        <p:spPr>
          <a:xfrm flipH="1">
            <a:off x="8801100" y="2670363"/>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2"/>
          </a:solidFill>
          <a:ln w="27108" cap="flat">
            <a:noFill/>
            <a:prstDash val="solid"/>
            <a:round/>
          </a:ln>
        </p:spPr>
        <p:txBody>
          <a:bodyPr rtlCol="0" anchor="ctr"/>
          <a:lstStyle/>
          <a:p>
            <a:endParaRPr lang="fr-FR"/>
          </a:p>
        </p:txBody>
      </p:sp>
      <p:grpSp>
        <p:nvGrpSpPr>
          <p:cNvPr id="13" name="Groupe 12">
            <a:extLst>
              <a:ext uri="{FF2B5EF4-FFF2-40B4-BE49-F238E27FC236}">
                <a16:creationId xmlns:a16="http://schemas.microsoft.com/office/drawing/2014/main" id="{F35BA30D-8643-4971-8DDD-F55B8E4ED733}"/>
              </a:ext>
            </a:extLst>
          </p:cNvPr>
          <p:cNvGrpSpPr/>
          <p:nvPr/>
        </p:nvGrpSpPr>
        <p:grpSpPr>
          <a:xfrm flipH="1" flipV="1">
            <a:off x="10769887" y="3333751"/>
            <a:ext cx="1044000" cy="1800000"/>
            <a:chOff x="4848897" y="984199"/>
            <a:chExt cx="1044000" cy="1800000"/>
          </a:xfrm>
          <a:solidFill>
            <a:schemeClr val="accent3"/>
          </a:solidFill>
        </p:grpSpPr>
        <p:sp>
          <p:nvSpPr>
            <p:cNvPr id="14" name="Rectangle 13">
              <a:extLst>
                <a:ext uri="{FF2B5EF4-FFF2-40B4-BE49-F238E27FC236}">
                  <a16:creationId xmlns:a16="http://schemas.microsoft.com/office/drawing/2014/main" id="{B2CFA4AD-7037-4D63-B17D-2146E81E19E3}"/>
                </a:ext>
              </a:extLst>
            </p:cNvPr>
            <p:cNvSpPr/>
            <p:nvPr/>
          </p:nvSpPr>
          <p:spPr>
            <a:xfrm flipV="1">
              <a:off x="4848897" y="2676199"/>
              <a:ext cx="1044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7E309429-352F-4B8B-B095-096917C715A8}"/>
                </a:ext>
              </a:extLst>
            </p:cNvPr>
            <p:cNvSpPr/>
            <p:nvPr/>
          </p:nvSpPr>
          <p:spPr>
            <a:xfrm rot="5400000" flipH="1">
              <a:off x="4002897" y="1830199"/>
              <a:ext cx="180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23687BD-03C6-417C-A81F-8B3F428E746F}"/>
              </a:ext>
            </a:extLst>
          </p:cNvPr>
          <p:cNvSpPr/>
          <p:nvPr/>
        </p:nvSpPr>
        <p:spPr>
          <a:xfrm>
            <a:off x="900401" y="1464352"/>
            <a:ext cx="2480752"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contenu 1">
            <a:extLst>
              <a:ext uri="{FF2B5EF4-FFF2-40B4-BE49-F238E27FC236}">
                <a16:creationId xmlns:a16="http://schemas.microsoft.com/office/drawing/2014/main" id="{05828B5B-C718-4BFA-B77F-940139FE9CE2}"/>
              </a:ext>
            </a:extLst>
          </p:cNvPr>
          <p:cNvSpPr>
            <a:spLocks noGrp="1"/>
          </p:cNvSpPr>
          <p:nvPr>
            <p:ph idx="1"/>
          </p:nvPr>
        </p:nvSpPr>
        <p:spPr>
          <a:xfrm>
            <a:off x="900400" y="1476000"/>
            <a:ext cx="6682269" cy="1431161"/>
          </a:xfrm>
        </p:spPr>
        <p:txBody>
          <a:bodyPr/>
          <a:lstStyle/>
          <a:p>
            <a:pPr marL="0" indent="0">
              <a:buNone/>
            </a:pPr>
            <a:r>
              <a:rPr lang="fr-FR" b="1" dirty="0">
                <a:solidFill>
                  <a:schemeClr val="bg1"/>
                </a:solidFill>
              </a:rPr>
              <a:t>Altération de la fertilité </a:t>
            </a:r>
          </a:p>
          <a:p>
            <a:pPr>
              <a:spcBef>
                <a:spcPts val="1800"/>
              </a:spcBef>
            </a:pPr>
            <a:r>
              <a:rPr lang="fr-FR" dirty="0"/>
              <a:t>Les patients risquant une </a:t>
            </a:r>
            <a:r>
              <a:rPr lang="fr-FR" b="1" dirty="0"/>
              <a:t>altération de leur fertilité</a:t>
            </a:r>
            <a:r>
              <a:rPr lang="fr-FR" dirty="0"/>
              <a:t>, en raison par exemple de la prise de traitement </a:t>
            </a:r>
            <a:r>
              <a:rPr lang="fr-FR" dirty="0" err="1"/>
              <a:t>gonadotoxique</a:t>
            </a:r>
            <a:r>
              <a:rPr lang="fr-FR" dirty="0"/>
              <a:t> (cancers, lupus, chirurgie, endométriose…) ont toujours accès aux différentes mesures de préservation de leur fertilité. </a:t>
            </a:r>
          </a:p>
        </p:txBody>
      </p:sp>
      <p:sp>
        <p:nvSpPr>
          <p:cNvPr id="5" name="Rectangle 4">
            <a:extLst>
              <a:ext uri="{FF2B5EF4-FFF2-40B4-BE49-F238E27FC236}">
                <a16:creationId xmlns:a16="http://schemas.microsoft.com/office/drawing/2014/main" id="{ACCBF8F3-03FB-44CC-AB90-0FE72C7DD249}"/>
              </a:ext>
            </a:extLst>
          </p:cNvPr>
          <p:cNvSpPr/>
          <p:nvPr/>
        </p:nvSpPr>
        <p:spPr>
          <a:xfrm>
            <a:off x="921665" y="3429000"/>
            <a:ext cx="1566575"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contenu 1">
            <a:extLst>
              <a:ext uri="{FF2B5EF4-FFF2-40B4-BE49-F238E27FC236}">
                <a16:creationId xmlns:a16="http://schemas.microsoft.com/office/drawing/2014/main" id="{4A97E4E8-F37C-4144-85FD-538E349D9B6E}"/>
              </a:ext>
            </a:extLst>
          </p:cNvPr>
          <p:cNvSpPr txBox="1">
            <a:spLocks/>
          </p:cNvSpPr>
          <p:nvPr/>
        </p:nvSpPr>
        <p:spPr>
          <a:xfrm>
            <a:off x="964195" y="3431123"/>
            <a:ext cx="6967250" cy="2342180"/>
          </a:xfrm>
          <a:prstGeom prst="rect">
            <a:avLst/>
          </a:prstGeom>
        </p:spPr>
        <p:txBody>
          <a:bodyPr vert="horz" wrap="square" lIns="91440" tIns="45720" rIns="91440" bIns="45720" rtlCol="0">
            <a:spAutoFit/>
          </a:bodyPr>
          <a:lstStyle>
            <a:lvl1pPr marL="216000" indent="-216000" algn="l" defTabSz="914400" rtl="0" eaLnBrk="1" latinLnBrk="0" hangingPunct="1">
              <a:lnSpc>
                <a:spcPct val="90000"/>
              </a:lnSpc>
              <a:spcBef>
                <a:spcPts val="1200"/>
              </a:spcBef>
              <a:buClr>
                <a:schemeClr val="accent2"/>
              </a:buClr>
              <a:buFont typeface="Arial" panose="020B0604020202020204" pitchFamily="34" charset="0"/>
              <a:buChar char="●"/>
              <a:defRPr sz="1600" kern="1200">
                <a:solidFill>
                  <a:schemeClr val="tx1"/>
                </a:solidFill>
                <a:latin typeface="+mn-lt"/>
                <a:ea typeface="+mn-ea"/>
                <a:cs typeface="+mn-cs"/>
              </a:defRPr>
            </a:lvl1pPr>
            <a:lvl2pPr marL="432000" indent="-180000" algn="l" defTabSz="914400" rtl="0" eaLnBrk="1" latinLnBrk="0" hangingPunct="1">
              <a:lnSpc>
                <a:spcPct val="90000"/>
              </a:lnSpc>
              <a:spcBef>
                <a:spcPts val="600"/>
              </a:spcBef>
              <a:buClr>
                <a:schemeClr val="accent3"/>
              </a:buClr>
              <a:buFont typeface="Calibri" panose="020F0502020204030204" pitchFamily="34" charset="0"/>
              <a:buChar char="‒"/>
              <a:defRPr sz="1400" kern="1200">
                <a:solidFill>
                  <a:schemeClr val="tx1"/>
                </a:solidFill>
                <a:latin typeface="+mn-lt"/>
                <a:ea typeface="+mn-ea"/>
                <a:cs typeface="+mn-cs"/>
              </a:defRPr>
            </a:lvl2pPr>
            <a:lvl3pPr marL="684000" indent="-180000" algn="l" defTabSz="914400" rtl="0" eaLnBrk="1" latinLnBrk="0" hangingPunct="1">
              <a:lnSpc>
                <a:spcPct val="90000"/>
              </a:lnSpc>
              <a:spcBef>
                <a:spcPts val="400"/>
              </a:spcBef>
              <a:buClr>
                <a:schemeClr val="accent3"/>
              </a:buClr>
              <a:buFont typeface="Calibri" panose="020F0502020204030204" pitchFamily="34" charset="0"/>
              <a:buChar char="‒"/>
              <a:defRPr sz="1200" kern="1200">
                <a:solidFill>
                  <a:schemeClr val="tx1"/>
                </a:solidFill>
                <a:latin typeface="+mn-lt"/>
                <a:ea typeface="+mn-ea"/>
                <a:cs typeface="+mn-cs"/>
              </a:defRPr>
            </a:lvl3pPr>
            <a:lvl4pPr marL="936000" indent="-180000" algn="l" defTabSz="914400" rtl="0" eaLnBrk="1" latinLnBrk="0" hangingPunct="1">
              <a:lnSpc>
                <a:spcPct val="90000"/>
              </a:lnSpc>
              <a:spcBef>
                <a:spcPts val="200"/>
              </a:spcBef>
              <a:buClr>
                <a:schemeClr val="accent3"/>
              </a:buClr>
              <a:buFont typeface="Calibri" panose="020F0502020204030204" pitchFamily="34" charset="0"/>
              <a:buChar char="‒"/>
              <a:defRPr sz="1100" kern="1200">
                <a:solidFill>
                  <a:schemeClr val="tx1"/>
                </a:solidFill>
                <a:latin typeface="+mn-lt"/>
                <a:ea typeface="+mn-ea"/>
                <a:cs typeface="+mn-cs"/>
              </a:defRPr>
            </a:lvl4pPr>
            <a:lvl5pPr marL="1188000" indent="-180000" algn="l" defTabSz="914400" rtl="0" eaLnBrk="1" latinLnBrk="0" hangingPunct="1">
              <a:lnSpc>
                <a:spcPct val="90000"/>
              </a:lnSpc>
              <a:spcBef>
                <a:spcPts val="200"/>
              </a:spcBef>
              <a:buClr>
                <a:schemeClr val="accent3"/>
              </a:buClr>
              <a:buFont typeface="Calibri" panose="020F05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a:solidFill>
                  <a:schemeClr val="bg1"/>
                </a:solidFill>
              </a:rPr>
              <a:t>En pratique</a:t>
            </a:r>
          </a:p>
          <a:p>
            <a:pPr>
              <a:spcBef>
                <a:spcPts val="1800"/>
              </a:spcBef>
            </a:pPr>
            <a:r>
              <a:rPr lang="fr-FR" dirty="0"/>
              <a:t>Les personnes ayant fait appel à l’autoconservation de leurs gamètes devront </a:t>
            </a:r>
            <a:r>
              <a:rPr lang="fr-FR" b="1" dirty="0"/>
              <a:t>indiquer chaque année</a:t>
            </a:r>
            <a:r>
              <a:rPr lang="fr-FR" dirty="0"/>
              <a:t> si elles souhaitent :</a:t>
            </a:r>
          </a:p>
          <a:p>
            <a:pPr lvl="1"/>
            <a:r>
              <a:rPr lang="fr-FR" dirty="0"/>
              <a:t>les conserver ;</a:t>
            </a:r>
          </a:p>
          <a:p>
            <a:pPr lvl="1"/>
            <a:r>
              <a:rPr lang="fr-FR" dirty="0"/>
              <a:t>les utiliser en vue d’une AMP ;</a:t>
            </a:r>
          </a:p>
          <a:p>
            <a:pPr lvl="1"/>
            <a:r>
              <a:rPr lang="fr-FR" dirty="0"/>
              <a:t>en faire don à des personnes en attente d’un don de gamètes ;</a:t>
            </a:r>
          </a:p>
          <a:p>
            <a:pPr lvl="1"/>
            <a:r>
              <a:rPr lang="fr-FR" dirty="0"/>
              <a:t>en faire don à la recherche scientifique ;</a:t>
            </a:r>
          </a:p>
          <a:p>
            <a:pPr lvl="1"/>
            <a:r>
              <a:rPr lang="fr-FR" dirty="0"/>
              <a:t>mettre fin à leur conservation. </a:t>
            </a:r>
          </a:p>
        </p:txBody>
      </p:sp>
      <p:sp>
        <p:nvSpPr>
          <p:cNvPr id="14" name="Rectangle 13">
            <a:extLst>
              <a:ext uri="{FF2B5EF4-FFF2-40B4-BE49-F238E27FC236}">
                <a16:creationId xmlns:a16="http://schemas.microsoft.com/office/drawing/2014/main" id="{CDC7B24C-9067-4F88-9086-79CB2AF86FBB}"/>
              </a:ext>
            </a:extLst>
          </p:cNvPr>
          <p:cNvSpPr/>
          <p:nvPr/>
        </p:nvSpPr>
        <p:spPr>
          <a:xfrm>
            <a:off x="9124950" y="0"/>
            <a:ext cx="306705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14A476A3-3468-498C-9B5D-179FCA239DA1}"/>
              </a:ext>
            </a:extLst>
          </p:cNvPr>
          <p:cNvSpPr txBox="1"/>
          <p:nvPr/>
        </p:nvSpPr>
        <p:spPr>
          <a:xfrm>
            <a:off x="9124950" y="3867709"/>
            <a:ext cx="2875452" cy="1323439"/>
          </a:xfrm>
          <a:prstGeom prst="rect">
            <a:avLst/>
          </a:prstGeom>
          <a:noFill/>
        </p:spPr>
        <p:txBody>
          <a:bodyPr wrap="square">
            <a:spAutoFit/>
          </a:bodyPr>
          <a:lstStyle/>
          <a:p>
            <a:pPr algn="ctr"/>
            <a:r>
              <a:rPr lang="fr-FR" sz="1600" b="1" dirty="0">
                <a:solidFill>
                  <a:schemeClr val="bg1"/>
                </a:solidFill>
              </a:rPr>
              <a:t>À défaut de réponse pendant 10 ans</a:t>
            </a:r>
            <a:br>
              <a:rPr lang="fr-FR" sz="1600" b="1" dirty="0">
                <a:solidFill>
                  <a:schemeClr val="bg1"/>
                </a:solidFill>
              </a:rPr>
            </a:br>
            <a:r>
              <a:rPr lang="fr-FR" sz="1600" b="1" dirty="0">
                <a:solidFill>
                  <a:schemeClr val="bg1"/>
                </a:solidFill>
              </a:rPr>
              <a:t>ou pour cause de décès</a:t>
            </a:r>
            <a:br>
              <a:rPr lang="fr-FR" sz="1600" b="1" dirty="0">
                <a:solidFill>
                  <a:schemeClr val="bg1"/>
                </a:solidFill>
              </a:rPr>
            </a:br>
            <a:r>
              <a:rPr lang="fr-FR" sz="1600" b="1" dirty="0">
                <a:solidFill>
                  <a:schemeClr val="bg1"/>
                </a:solidFill>
              </a:rPr>
              <a:t>de la personne :</a:t>
            </a:r>
            <a:r>
              <a:rPr lang="fr-FR" sz="1600" dirty="0">
                <a:solidFill>
                  <a:schemeClr val="bg1"/>
                </a:solidFill>
              </a:rPr>
              <a:t/>
            </a:r>
            <a:br>
              <a:rPr lang="fr-FR" sz="1600" dirty="0">
                <a:solidFill>
                  <a:schemeClr val="bg1"/>
                </a:solidFill>
              </a:rPr>
            </a:br>
            <a:r>
              <a:rPr lang="fr-FR" sz="1600" dirty="0">
                <a:solidFill>
                  <a:schemeClr val="bg1"/>
                </a:solidFill>
              </a:rPr>
              <a:t>destruction des gamètes.</a:t>
            </a:r>
          </a:p>
        </p:txBody>
      </p:sp>
      <p:pic>
        <p:nvPicPr>
          <p:cNvPr id="12" name="Image 11" descr="Une image contenant texte, intérieur&#10;&#10;Description générée automatiquement">
            <a:extLst>
              <a:ext uri="{FF2B5EF4-FFF2-40B4-BE49-F238E27FC236}">
                <a16:creationId xmlns:a16="http://schemas.microsoft.com/office/drawing/2014/main" id="{012BBA89-61A9-4AE9-8AE6-C7A585CCDE8E}"/>
              </a:ext>
            </a:extLst>
          </p:cNvPr>
          <p:cNvPicPr>
            <a:picLocks noChangeAspect="1"/>
          </p:cNvPicPr>
          <p:nvPr/>
        </p:nvPicPr>
        <p:blipFill rotWithShape="1">
          <a:blip r:embed="rId2" cstate="hqprint">
            <a:extLst>
              <a:ext uri="{28A0092B-C50C-407E-A947-70E740481C1C}">
                <a14:useLocalDpi xmlns:a14="http://schemas.microsoft.com/office/drawing/2010/main" val="0"/>
              </a:ext>
            </a:extLst>
          </a:blip>
          <a:srcRect t="5926" b="27526"/>
          <a:stretch/>
        </p:blipFill>
        <p:spPr>
          <a:xfrm>
            <a:off x="7787084" y="839425"/>
            <a:ext cx="2405767" cy="2405767"/>
          </a:xfrm>
          <a:prstGeom prst="ellipse">
            <a:avLst/>
          </a:prstGeom>
          <a:ln w="60325">
            <a:solidFill>
              <a:schemeClr val="bg1"/>
            </a:solidFill>
          </a:ln>
        </p:spPr>
      </p:pic>
      <p:sp>
        <p:nvSpPr>
          <p:cNvPr id="15" name="Forme libre : forme 14">
            <a:extLst>
              <a:ext uri="{FF2B5EF4-FFF2-40B4-BE49-F238E27FC236}">
                <a16:creationId xmlns:a16="http://schemas.microsoft.com/office/drawing/2014/main" id="{B73345BD-2DB3-4A36-9E8D-A342EF545BF3}"/>
              </a:ext>
            </a:extLst>
          </p:cNvPr>
          <p:cNvSpPr/>
          <p:nvPr/>
        </p:nvSpPr>
        <p:spPr>
          <a:xfrm flipH="1">
            <a:off x="8801100" y="2571751"/>
            <a:ext cx="3390900" cy="4286249"/>
          </a:xfrm>
          <a:custGeom>
            <a:avLst/>
            <a:gdLst>
              <a:gd name="connsiteX0" fmla="*/ 0 w 5417491"/>
              <a:gd name="connsiteY0" fmla="*/ 6847951 h 6847951"/>
              <a:gd name="connsiteX1" fmla="*/ 5417491 w 5417491"/>
              <a:gd name="connsiteY1" fmla="*/ 6847951 h 6847951"/>
              <a:gd name="connsiteX2" fmla="*/ 5417491 w 5417491"/>
              <a:gd name="connsiteY2" fmla="*/ 6550744 h 6847951"/>
              <a:gd name="connsiteX3" fmla="*/ 297120 w 5417491"/>
              <a:gd name="connsiteY3" fmla="*/ 6550744 h 6847951"/>
              <a:gd name="connsiteX4" fmla="*/ 297120 w 5417491"/>
              <a:gd name="connsiteY4" fmla="*/ 0 h 6847951"/>
              <a:gd name="connsiteX5" fmla="*/ 103 w 5417491"/>
              <a:gd name="connsiteY5" fmla="*/ 0 h 6847951"/>
              <a:gd name="connsiteX6" fmla="*/ 103 w 5417491"/>
              <a:gd name="connsiteY6" fmla="*/ 6550744 h 6847951"/>
              <a:gd name="connsiteX7" fmla="*/ 0 w 5417491"/>
              <a:gd name="connsiteY7" fmla="*/ 6550744 h 6847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17491" h="6847951">
                <a:moveTo>
                  <a:pt x="0" y="6847951"/>
                </a:moveTo>
                <a:lnTo>
                  <a:pt x="5417491" y="6847951"/>
                </a:lnTo>
                <a:lnTo>
                  <a:pt x="5417491" y="6550744"/>
                </a:lnTo>
                <a:lnTo>
                  <a:pt x="297120" y="6550744"/>
                </a:lnTo>
                <a:lnTo>
                  <a:pt x="297120" y="0"/>
                </a:lnTo>
                <a:lnTo>
                  <a:pt x="103" y="0"/>
                </a:lnTo>
                <a:lnTo>
                  <a:pt x="103" y="6550744"/>
                </a:lnTo>
                <a:lnTo>
                  <a:pt x="0" y="6550744"/>
                </a:lnTo>
                <a:close/>
              </a:path>
            </a:pathLst>
          </a:custGeom>
          <a:solidFill>
            <a:schemeClr val="accent2"/>
          </a:solidFill>
          <a:ln w="27108" cap="flat">
            <a:noFill/>
            <a:prstDash val="solid"/>
            <a:round/>
          </a:ln>
        </p:spPr>
        <p:txBody>
          <a:bodyPr rtlCol="0" anchor="ctr"/>
          <a:lstStyle/>
          <a:p>
            <a:endParaRPr lang="fr-FR"/>
          </a:p>
        </p:txBody>
      </p:sp>
      <p:sp>
        <p:nvSpPr>
          <p:cNvPr id="7" name="Titre 6">
            <a:extLst>
              <a:ext uri="{FF2B5EF4-FFF2-40B4-BE49-F238E27FC236}">
                <a16:creationId xmlns:a16="http://schemas.microsoft.com/office/drawing/2014/main" id="{7BE2BE66-DED2-4BDD-989E-2D37B809E8CE}"/>
              </a:ext>
            </a:extLst>
          </p:cNvPr>
          <p:cNvSpPr>
            <a:spLocks noGrp="1"/>
          </p:cNvSpPr>
          <p:nvPr>
            <p:ph type="title"/>
          </p:nvPr>
        </p:nvSpPr>
        <p:spPr>
          <a:xfrm>
            <a:off x="900400" y="807680"/>
            <a:ext cx="10182666" cy="341632"/>
          </a:xfrm>
        </p:spPr>
        <p:txBody>
          <a:bodyPr/>
          <a:lstStyle/>
          <a:p>
            <a:r>
              <a:rPr lang="fr-FR" dirty="0"/>
              <a:t>LA POSSIBILITÉ D’AUTOCONSERVATION DES GAMÈTES</a:t>
            </a:r>
          </a:p>
        </p:txBody>
      </p:sp>
    </p:spTree>
    <p:extLst>
      <p:ext uri="{BB962C8B-B14F-4D97-AF65-F5344CB8AC3E}">
        <p14:creationId xmlns:p14="http://schemas.microsoft.com/office/powerpoint/2010/main" val="146627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0E4287A-0602-411B-BD9B-FC0796A38CD5}"/>
              </a:ext>
            </a:extLst>
          </p:cNvPr>
          <p:cNvSpPr/>
          <p:nvPr/>
        </p:nvSpPr>
        <p:spPr>
          <a:xfrm>
            <a:off x="1643457" y="2103392"/>
            <a:ext cx="4776393" cy="475460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8534E2CF-45EE-44E1-8BF5-D26368ED6288}"/>
              </a:ext>
            </a:extLst>
          </p:cNvPr>
          <p:cNvSpPr/>
          <p:nvPr/>
        </p:nvSpPr>
        <p:spPr>
          <a:xfrm>
            <a:off x="900402" y="1464352"/>
            <a:ext cx="743056"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contenu 1">
            <a:extLst>
              <a:ext uri="{FF2B5EF4-FFF2-40B4-BE49-F238E27FC236}">
                <a16:creationId xmlns:a16="http://schemas.microsoft.com/office/drawing/2014/main" id="{7A928D39-023B-4454-9D18-3F8AC1415228}"/>
              </a:ext>
            </a:extLst>
          </p:cNvPr>
          <p:cNvSpPr>
            <a:spLocks noGrp="1"/>
          </p:cNvSpPr>
          <p:nvPr>
            <p:ph idx="1"/>
          </p:nvPr>
        </p:nvSpPr>
        <p:spPr>
          <a:xfrm>
            <a:off x="900400" y="1476000"/>
            <a:ext cx="10182666" cy="313932"/>
          </a:xfrm>
        </p:spPr>
        <p:txBody>
          <a:bodyPr/>
          <a:lstStyle/>
          <a:p>
            <a:pPr marL="0" indent="0">
              <a:buNone/>
            </a:pPr>
            <a:r>
              <a:rPr lang="fr-FR" b="1" dirty="0">
                <a:solidFill>
                  <a:schemeClr val="bg1"/>
                </a:solidFill>
              </a:rPr>
              <a:t>Coût</a:t>
            </a:r>
          </a:p>
        </p:txBody>
      </p:sp>
      <p:sp>
        <p:nvSpPr>
          <p:cNvPr id="5" name="Google Shape;135;p7">
            <a:extLst>
              <a:ext uri="{FF2B5EF4-FFF2-40B4-BE49-F238E27FC236}">
                <a16:creationId xmlns:a16="http://schemas.microsoft.com/office/drawing/2014/main" id="{3CFC8432-429C-4DF7-9BCB-06D6A25A41BB}"/>
              </a:ext>
            </a:extLst>
          </p:cNvPr>
          <p:cNvSpPr/>
          <p:nvPr/>
        </p:nvSpPr>
        <p:spPr>
          <a:xfrm>
            <a:off x="7455324" y="1476000"/>
            <a:ext cx="4037318" cy="2681154"/>
          </a:xfrm>
          <a:prstGeom prst="rect">
            <a:avLst/>
          </a:prstGeom>
          <a:noFill/>
          <a:ln w="12700" cap="flat" cmpd="sng">
            <a:solidFill>
              <a:schemeClr val="accent3"/>
            </a:solidFill>
            <a:prstDash val="solid"/>
            <a:round/>
            <a:headEnd type="none" w="sm" len="sm"/>
            <a:tailEnd type="none" w="sm" len="sm"/>
          </a:ln>
        </p:spPr>
        <p:txBody>
          <a:bodyPr spcFirstLastPara="1" wrap="square" lIns="324000" tIns="45700" rIns="396000" bIns="216000" anchor="ctr" anchorCtr="0">
            <a:noAutofit/>
          </a:bodyPr>
          <a:lstStyle/>
          <a:p>
            <a:pPr>
              <a:lnSpc>
                <a:spcPct val="90000"/>
              </a:lnSpc>
              <a:spcBef>
                <a:spcPts val="600"/>
              </a:spcBef>
              <a:buClr>
                <a:srgbClr val="000000"/>
              </a:buClr>
              <a:buSzPts val="1800"/>
            </a:pPr>
            <a:r>
              <a:rPr lang="fr-FR" sz="1600" b="1" dirty="0">
                <a:solidFill>
                  <a:schemeClr val="accent3"/>
                </a:solidFill>
                <a:sym typeface="Helvetica Neue"/>
              </a:rPr>
              <a:t>Il est interdit :</a:t>
            </a:r>
            <a:endParaRPr sz="1600" b="1" dirty="0">
              <a:solidFill>
                <a:schemeClr val="accent3"/>
              </a:solidFill>
              <a:sym typeface="Arial"/>
            </a:endParaRPr>
          </a:p>
          <a:p>
            <a:pPr marL="216000" lvl="1" indent="-216000">
              <a:lnSpc>
                <a:spcPct val="90000"/>
              </a:lnSpc>
              <a:spcBef>
                <a:spcPts val="600"/>
              </a:spcBef>
              <a:buClr>
                <a:schemeClr val="accent2"/>
              </a:buClr>
              <a:buSzPct val="110000"/>
              <a:buFont typeface="Arial" panose="020B0604020202020204" pitchFamily="34" charset="0"/>
              <a:buChar char="•"/>
            </a:pPr>
            <a:r>
              <a:rPr lang="fr-FR" sz="1400" b="1" dirty="0">
                <a:solidFill>
                  <a:schemeClr val="accent3"/>
                </a:solidFill>
                <a:sym typeface="Helvetica Neue"/>
              </a:rPr>
              <a:t>pour les entreprises publiques ou privées </a:t>
            </a:r>
            <a:r>
              <a:rPr lang="fr-FR" sz="1400" dirty="0">
                <a:solidFill>
                  <a:schemeClr val="accent3"/>
                </a:solidFill>
                <a:sym typeface="Helvetica Neue"/>
              </a:rPr>
              <a:t>de prendre en charge ou compenser par quelque moyen que ce soit l’autoconservation des ovocytes de ses salariées, </a:t>
            </a:r>
          </a:p>
          <a:p>
            <a:pPr marL="216000" lvl="1" indent="-216000">
              <a:lnSpc>
                <a:spcPct val="90000"/>
              </a:lnSpc>
              <a:spcBef>
                <a:spcPts val="600"/>
              </a:spcBef>
              <a:buClr>
                <a:schemeClr val="accent2"/>
              </a:buClr>
              <a:buSzPct val="110000"/>
              <a:buFont typeface="Arial" panose="020B0604020202020204" pitchFamily="34" charset="0"/>
              <a:buChar char="•"/>
            </a:pPr>
            <a:r>
              <a:rPr lang="fr-FR" sz="1400" b="1" dirty="0">
                <a:solidFill>
                  <a:schemeClr val="accent3"/>
                </a:solidFill>
                <a:sym typeface="Helvetica Neue"/>
              </a:rPr>
              <a:t>d’importer ou d’exporter des gamètes </a:t>
            </a:r>
            <a:r>
              <a:rPr lang="fr-FR" sz="1400" dirty="0">
                <a:solidFill>
                  <a:schemeClr val="accent3"/>
                </a:solidFill>
                <a:sym typeface="Helvetica Neue"/>
              </a:rPr>
              <a:t>à des fins commerciales ou par des entreprises commerciales. </a:t>
            </a:r>
            <a:endParaRPr sz="1400" dirty="0">
              <a:solidFill>
                <a:schemeClr val="accent3"/>
              </a:solidFill>
              <a:sym typeface="Arial"/>
            </a:endParaRPr>
          </a:p>
        </p:txBody>
      </p:sp>
      <p:grpSp>
        <p:nvGrpSpPr>
          <p:cNvPr id="15" name="Groupe 14">
            <a:extLst>
              <a:ext uri="{FF2B5EF4-FFF2-40B4-BE49-F238E27FC236}">
                <a16:creationId xmlns:a16="http://schemas.microsoft.com/office/drawing/2014/main" id="{18B7D33D-2DDA-423E-8B2F-7A9F8671E0BE}"/>
              </a:ext>
            </a:extLst>
          </p:cNvPr>
          <p:cNvGrpSpPr/>
          <p:nvPr/>
        </p:nvGrpSpPr>
        <p:grpSpPr>
          <a:xfrm>
            <a:off x="7455323" y="3005154"/>
            <a:ext cx="2196000" cy="1152000"/>
            <a:chOff x="4848897" y="1632199"/>
            <a:chExt cx="2196000" cy="1152000"/>
          </a:xfrm>
          <a:solidFill>
            <a:schemeClr val="accent3"/>
          </a:solidFill>
        </p:grpSpPr>
        <p:sp>
          <p:nvSpPr>
            <p:cNvPr id="16" name="Rectangle 15">
              <a:extLst>
                <a:ext uri="{FF2B5EF4-FFF2-40B4-BE49-F238E27FC236}">
                  <a16:creationId xmlns:a16="http://schemas.microsoft.com/office/drawing/2014/main" id="{23B7DAB3-E227-4BE3-9E23-600A3684282B}"/>
                </a:ext>
              </a:extLst>
            </p:cNvPr>
            <p:cNvSpPr/>
            <p:nvPr/>
          </p:nvSpPr>
          <p:spPr>
            <a:xfrm>
              <a:off x="4848897" y="2676199"/>
              <a:ext cx="2196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Rectangle 16">
              <a:extLst>
                <a:ext uri="{FF2B5EF4-FFF2-40B4-BE49-F238E27FC236}">
                  <a16:creationId xmlns:a16="http://schemas.microsoft.com/office/drawing/2014/main" id="{7A08A046-0A96-4722-A54F-DC710B1C1CA4}"/>
                </a:ext>
              </a:extLst>
            </p:cNvPr>
            <p:cNvSpPr/>
            <p:nvPr/>
          </p:nvSpPr>
          <p:spPr>
            <a:xfrm rot="16200000" flipH="1" flipV="1">
              <a:off x="4326897" y="2154199"/>
              <a:ext cx="1152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3" name="Groupe 12">
            <a:extLst>
              <a:ext uri="{FF2B5EF4-FFF2-40B4-BE49-F238E27FC236}">
                <a16:creationId xmlns:a16="http://schemas.microsoft.com/office/drawing/2014/main" id="{8E9A6D34-FD95-405C-806B-0B5D2379BE36}"/>
              </a:ext>
            </a:extLst>
          </p:cNvPr>
          <p:cNvGrpSpPr/>
          <p:nvPr/>
        </p:nvGrpSpPr>
        <p:grpSpPr>
          <a:xfrm>
            <a:off x="4251418" y="5328585"/>
            <a:ext cx="891015" cy="891015"/>
            <a:chOff x="1928348" y="3766710"/>
            <a:chExt cx="1501261" cy="1501261"/>
          </a:xfrm>
        </p:grpSpPr>
        <p:sp>
          <p:nvSpPr>
            <p:cNvPr id="9" name="Forme libre : forme 8">
              <a:extLst>
                <a:ext uri="{FF2B5EF4-FFF2-40B4-BE49-F238E27FC236}">
                  <a16:creationId xmlns:a16="http://schemas.microsoft.com/office/drawing/2014/main" id="{FE409957-B0D8-42AD-8930-479CBB4E5AD1}"/>
                </a:ext>
              </a:extLst>
            </p:cNvPr>
            <p:cNvSpPr/>
            <p:nvPr/>
          </p:nvSpPr>
          <p:spPr>
            <a:xfrm rot="16200000" flipV="1">
              <a:off x="2159734" y="4003451"/>
              <a:ext cx="1033122" cy="1033122"/>
            </a:xfrm>
            <a:custGeom>
              <a:avLst/>
              <a:gdLst>
                <a:gd name="connsiteX0" fmla="*/ 1033284 w 1033122"/>
                <a:gd name="connsiteY0" fmla="*/ 516703 h 1033122"/>
                <a:gd name="connsiteX1" fmla="*/ 516723 w 1033122"/>
                <a:gd name="connsiteY1" fmla="*/ 1033265 h 1033122"/>
                <a:gd name="connsiteX2" fmla="*/ 162 w 1033122"/>
                <a:gd name="connsiteY2" fmla="*/ 516703 h 1033122"/>
                <a:gd name="connsiteX3" fmla="*/ 516723 w 1033122"/>
                <a:gd name="connsiteY3" fmla="*/ 142 h 1033122"/>
                <a:gd name="connsiteX4" fmla="*/ 1033284 w 1033122"/>
                <a:gd name="connsiteY4" fmla="*/ 516703 h 10331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122" h="1033122">
                  <a:moveTo>
                    <a:pt x="1033284" y="516703"/>
                  </a:moveTo>
                  <a:cubicBezTo>
                    <a:pt x="1033284" y="801993"/>
                    <a:pt x="802012" y="1033265"/>
                    <a:pt x="516723" y="1033265"/>
                  </a:cubicBezTo>
                  <a:cubicBezTo>
                    <a:pt x="231434" y="1033265"/>
                    <a:pt x="162" y="801992"/>
                    <a:pt x="162" y="516703"/>
                  </a:cubicBezTo>
                  <a:cubicBezTo>
                    <a:pt x="162" y="231414"/>
                    <a:pt x="231434" y="142"/>
                    <a:pt x="516723" y="142"/>
                  </a:cubicBezTo>
                  <a:cubicBezTo>
                    <a:pt x="802012" y="142"/>
                    <a:pt x="1033284" y="231414"/>
                    <a:pt x="1033284" y="516703"/>
                  </a:cubicBezTo>
                  <a:close/>
                </a:path>
              </a:pathLst>
            </a:custGeom>
            <a:noFill/>
            <a:ln w="21754" cap="flat">
              <a:solidFill>
                <a:schemeClr val="accent2"/>
              </a:solidFill>
              <a:prstDash val="solid"/>
              <a:miter/>
            </a:ln>
          </p:spPr>
          <p:txBody>
            <a:bodyPr rtlCol="0" anchor="ctr"/>
            <a:lstStyle/>
            <a:p>
              <a:endParaRPr lang="fr-FR"/>
            </a:p>
          </p:txBody>
        </p:sp>
        <p:sp>
          <p:nvSpPr>
            <p:cNvPr id="10" name="Forme libre : forme 9">
              <a:extLst>
                <a:ext uri="{FF2B5EF4-FFF2-40B4-BE49-F238E27FC236}">
                  <a16:creationId xmlns:a16="http://schemas.microsoft.com/office/drawing/2014/main" id="{6E392495-3B97-48B5-934E-9E07FBE5E20F}"/>
                </a:ext>
              </a:extLst>
            </p:cNvPr>
            <p:cNvSpPr/>
            <p:nvPr/>
          </p:nvSpPr>
          <p:spPr>
            <a:xfrm rot="16200000" flipV="1">
              <a:off x="1928348" y="3766710"/>
              <a:ext cx="1501261" cy="1501261"/>
            </a:xfrm>
            <a:custGeom>
              <a:avLst/>
              <a:gdLst>
                <a:gd name="connsiteX0" fmla="*/ 1501433 w 1501261"/>
                <a:gd name="connsiteY0" fmla="*/ 750772 h 1501261"/>
                <a:gd name="connsiteX1" fmla="*/ 750802 w 1501261"/>
                <a:gd name="connsiteY1" fmla="*/ 1501403 h 1501261"/>
                <a:gd name="connsiteX2" fmla="*/ 171 w 1501261"/>
                <a:gd name="connsiteY2" fmla="*/ 750772 h 1501261"/>
                <a:gd name="connsiteX3" fmla="*/ 750802 w 1501261"/>
                <a:gd name="connsiteY3" fmla="*/ 142 h 1501261"/>
                <a:gd name="connsiteX4" fmla="*/ 1501433 w 1501261"/>
                <a:gd name="connsiteY4" fmla="*/ 750772 h 1501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1261" h="1501261">
                  <a:moveTo>
                    <a:pt x="1501433" y="750772"/>
                  </a:moveTo>
                  <a:cubicBezTo>
                    <a:pt x="1501433" y="1165334"/>
                    <a:pt x="1165364" y="1501403"/>
                    <a:pt x="750802" y="1501403"/>
                  </a:cubicBezTo>
                  <a:cubicBezTo>
                    <a:pt x="336240" y="1501403"/>
                    <a:pt x="171" y="1165334"/>
                    <a:pt x="171" y="750772"/>
                  </a:cubicBezTo>
                  <a:cubicBezTo>
                    <a:pt x="171" y="336210"/>
                    <a:pt x="336240" y="142"/>
                    <a:pt x="750802" y="142"/>
                  </a:cubicBezTo>
                  <a:cubicBezTo>
                    <a:pt x="1165364" y="142"/>
                    <a:pt x="1501433" y="336210"/>
                    <a:pt x="1501433" y="750772"/>
                  </a:cubicBezTo>
                  <a:close/>
                </a:path>
              </a:pathLst>
            </a:custGeom>
            <a:noFill/>
            <a:ln w="21754" cap="flat">
              <a:solidFill>
                <a:schemeClr val="bg1"/>
              </a:solidFill>
              <a:prstDash val="solid"/>
              <a:miter/>
            </a:ln>
          </p:spPr>
          <p:txBody>
            <a:bodyPr rtlCol="0" anchor="ctr"/>
            <a:lstStyle/>
            <a:p>
              <a:endParaRPr lang="fr-FR"/>
            </a:p>
          </p:txBody>
        </p:sp>
        <p:sp>
          <p:nvSpPr>
            <p:cNvPr id="11" name="Forme libre : forme 10">
              <a:extLst>
                <a:ext uri="{FF2B5EF4-FFF2-40B4-BE49-F238E27FC236}">
                  <a16:creationId xmlns:a16="http://schemas.microsoft.com/office/drawing/2014/main" id="{DC22A1E5-531B-4811-8BF9-0B3C152A5221}"/>
                </a:ext>
              </a:extLst>
            </p:cNvPr>
            <p:cNvSpPr/>
            <p:nvPr/>
          </p:nvSpPr>
          <p:spPr>
            <a:xfrm rot="20201206" flipV="1">
              <a:off x="3080981" y="4016310"/>
              <a:ext cx="198270" cy="258922"/>
            </a:xfrm>
            <a:custGeom>
              <a:avLst/>
              <a:gdLst>
                <a:gd name="connsiteX0" fmla="*/ 99374 w 198270"/>
                <a:gd name="connsiteY0" fmla="*/ 80 h 258922"/>
                <a:gd name="connsiteX1" fmla="*/ 198497 w 198270"/>
                <a:gd name="connsiteY1" fmla="*/ 128449 h 258922"/>
                <a:gd name="connsiteX2" fmla="*/ 99374 w 198270"/>
                <a:gd name="connsiteY2" fmla="*/ 258994 h 258922"/>
                <a:gd name="connsiteX3" fmla="*/ 226 w 198270"/>
                <a:gd name="connsiteY3" fmla="*/ 130625 h 258922"/>
                <a:gd name="connsiteX4" fmla="*/ 99374 w 198270"/>
                <a:gd name="connsiteY4" fmla="*/ 80 h 258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70" h="258922">
                  <a:moveTo>
                    <a:pt x="99374" y="80"/>
                  </a:moveTo>
                  <a:cubicBezTo>
                    <a:pt x="154122" y="-527"/>
                    <a:pt x="198497" y="56928"/>
                    <a:pt x="198497" y="128449"/>
                  </a:cubicBezTo>
                  <a:cubicBezTo>
                    <a:pt x="198497" y="199945"/>
                    <a:pt x="154097" y="258386"/>
                    <a:pt x="99374" y="258994"/>
                  </a:cubicBezTo>
                  <a:cubicBezTo>
                    <a:pt x="44601" y="259575"/>
                    <a:pt x="201" y="202095"/>
                    <a:pt x="226" y="130625"/>
                  </a:cubicBezTo>
                  <a:cubicBezTo>
                    <a:pt x="201" y="59104"/>
                    <a:pt x="44626" y="688"/>
                    <a:pt x="99374" y="80"/>
                  </a:cubicBezTo>
                </a:path>
              </a:pathLst>
            </a:custGeom>
            <a:solidFill>
              <a:srgbClr val="F2C6A6"/>
            </a:solidFill>
            <a:ln w="25296" cap="flat">
              <a:noFill/>
              <a:prstDash val="solid"/>
              <a:miter/>
            </a:ln>
          </p:spPr>
          <p:txBody>
            <a:bodyPr rtlCol="0" anchor="ctr"/>
            <a:lstStyle/>
            <a:p>
              <a:endParaRPr lang="fr-FR"/>
            </a:p>
          </p:txBody>
        </p:sp>
        <p:sp>
          <p:nvSpPr>
            <p:cNvPr id="12" name="Forme libre : forme 11">
              <a:extLst>
                <a:ext uri="{FF2B5EF4-FFF2-40B4-BE49-F238E27FC236}">
                  <a16:creationId xmlns:a16="http://schemas.microsoft.com/office/drawing/2014/main" id="{6B52C52D-5FFF-4126-AAE3-F4156C3DB3DF}"/>
                </a:ext>
              </a:extLst>
            </p:cNvPr>
            <p:cNvSpPr/>
            <p:nvPr/>
          </p:nvSpPr>
          <p:spPr>
            <a:xfrm rot="20201206" flipV="1">
              <a:off x="3080957" y="4015712"/>
              <a:ext cx="198295" cy="260127"/>
            </a:xfrm>
            <a:custGeom>
              <a:avLst/>
              <a:gdLst>
                <a:gd name="connsiteX0" fmla="*/ 198522 w 198295"/>
                <a:gd name="connsiteY0" fmla="*/ 130139 h 260127"/>
                <a:gd name="connsiteX1" fmla="*/ 99374 w 198295"/>
                <a:gd name="connsiteY1" fmla="*/ 260203 h 260127"/>
                <a:gd name="connsiteX2" fmla="*/ 226 w 198295"/>
                <a:gd name="connsiteY2" fmla="*/ 130139 h 260127"/>
                <a:gd name="connsiteX3" fmla="*/ 99374 w 198295"/>
                <a:gd name="connsiteY3" fmla="*/ 76 h 260127"/>
                <a:gd name="connsiteX4" fmla="*/ 198522 w 198295"/>
                <a:gd name="connsiteY4" fmla="*/ 130139 h 2601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295" h="260127">
                  <a:moveTo>
                    <a:pt x="198522" y="130139"/>
                  </a:moveTo>
                  <a:cubicBezTo>
                    <a:pt x="198522" y="201972"/>
                    <a:pt x="154132" y="260203"/>
                    <a:pt x="99374" y="260203"/>
                  </a:cubicBezTo>
                  <a:cubicBezTo>
                    <a:pt x="44616" y="260203"/>
                    <a:pt x="226" y="201972"/>
                    <a:pt x="226" y="130139"/>
                  </a:cubicBezTo>
                  <a:cubicBezTo>
                    <a:pt x="226" y="58307"/>
                    <a:pt x="44616" y="76"/>
                    <a:pt x="99374" y="76"/>
                  </a:cubicBezTo>
                  <a:cubicBezTo>
                    <a:pt x="154132" y="76"/>
                    <a:pt x="198522" y="58307"/>
                    <a:pt x="198522" y="130139"/>
                  </a:cubicBezTo>
                  <a:close/>
                </a:path>
              </a:pathLst>
            </a:custGeom>
            <a:noFill/>
            <a:ln w="25400" cap="flat">
              <a:solidFill>
                <a:schemeClr val="bg1"/>
              </a:solidFill>
              <a:prstDash val="solid"/>
              <a:miter/>
            </a:ln>
          </p:spPr>
          <p:txBody>
            <a:bodyPr rtlCol="0" anchor="ctr"/>
            <a:lstStyle/>
            <a:p>
              <a:endParaRPr lang="fr-FR"/>
            </a:p>
          </p:txBody>
        </p:sp>
      </p:grpSp>
      <p:sp>
        <p:nvSpPr>
          <p:cNvPr id="23" name="ZoneTexte 22">
            <a:extLst>
              <a:ext uri="{FF2B5EF4-FFF2-40B4-BE49-F238E27FC236}">
                <a16:creationId xmlns:a16="http://schemas.microsoft.com/office/drawing/2014/main" id="{0644DAFC-2157-4770-B399-1C40E199B42E}"/>
              </a:ext>
            </a:extLst>
          </p:cNvPr>
          <p:cNvSpPr txBox="1"/>
          <p:nvPr/>
        </p:nvSpPr>
        <p:spPr>
          <a:xfrm>
            <a:off x="1860365" y="4075901"/>
            <a:ext cx="4308492" cy="612475"/>
          </a:xfrm>
          <a:prstGeom prst="rect">
            <a:avLst/>
          </a:prstGeom>
          <a:noFill/>
        </p:spPr>
        <p:txBody>
          <a:bodyPr wrap="square">
            <a:spAutoFit/>
          </a:bodyPr>
          <a:lstStyle/>
          <a:p>
            <a:pPr marR="0" lvl="0" algn="l" defTabSz="914400" rtl="0" eaLnBrk="1" fontAlgn="auto" latinLnBrk="0" hangingPunct="1">
              <a:lnSpc>
                <a:spcPct val="90000"/>
              </a:lnSpc>
              <a:spcBef>
                <a:spcPts val="600"/>
              </a:spcBef>
              <a:spcAft>
                <a:spcPts val="0"/>
              </a:spcAft>
              <a:buClr>
                <a:srgbClr val="6FDAD9"/>
              </a:buClr>
              <a:buSzTx/>
              <a:tabLst/>
              <a:defRPr/>
            </a:pPr>
            <a:r>
              <a:rPr kumimoji="0" lang="fr-FR" sz="1600" b="1" i="0" u="none" strike="noStrike" kern="1200" cap="none" spc="0" normalizeH="0" baseline="0" noProof="0" dirty="0">
                <a:ln>
                  <a:noFill/>
                </a:ln>
                <a:solidFill>
                  <a:schemeClr val="bg1"/>
                </a:solidFill>
                <a:effectLst/>
                <a:uLnTx/>
                <a:uFillTx/>
                <a:ea typeface="+mn-ea"/>
                <a:cs typeface="+mn-cs"/>
              </a:rPr>
              <a:t>Ce qui reste à charge :</a:t>
            </a:r>
          </a:p>
          <a:p>
            <a:pPr marR="0" lvl="0" algn="l" defTabSz="914400" rtl="0" eaLnBrk="1" fontAlgn="auto" latinLnBrk="0" hangingPunct="1">
              <a:lnSpc>
                <a:spcPct val="90000"/>
              </a:lnSpc>
              <a:spcBef>
                <a:spcPts val="600"/>
              </a:spcBef>
              <a:spcAft>
                <a:spcPts val="0"/>
              </a:spcAft>
              <a:buClr>
                <a:srgbClr val="6FDAD9"/>
              </a:buClr>
              <a:buSzTx/>
              <a:tabLst/>
              <a:defRPr/>
            </a:pPr>
            <a:r>
              <a:rPr kumimoji="0" lang="fr-FR" sz="1600" b="0" i="0" u="none" strike="noStrike" kern="1200" cap="none" spc="0" normalizeH="0" baseline="0" noProof="0" dirty="0">
                <a:ln>
                  <a:noFill/>
                </a:ln>
                <a:solidFill>
                  <a:schemeClr val="bg1"/>
                </a:solidFill>
                <a:effectLst/>
                <a:uLnTx/>
                <a:uFillTx/>
                <a:ea typeface="+mn-ea"/>
                <a:cs typeface="+mn-cs"/>
              </a:rPr>
              <a:t>les frais liés à la </a:t>
            </a:r>
            <a:r>
              <a:rPr kumimoji="0" lang="fr-FR" sz="1600" b="1" i="0" u="none" strike="noStrike" kern="1200" cap="none" spc="0" normalizeH="0" baseline="0" noProof="0" dirty="0">
                <a:ln>
                  <a:noFill/>
                </a:ln>
                <a:solidFill>
                  <a:schemeClr val="bg1"/>
                </a:solidFill>
                <a:effectLst/>
                <a:uLnTx/>
                <a:uFillTx/>
                <a:ea typeface="+mn-ea"/>
                <a:cs typeface="+mn-cs"/>
              </a:rPr>
              <a:t>conservation des gamètes</a:t>
            </a:r>
          </a:p>
        </p:txBody>
      </p:sp>
      <p:sp>
        <p:nvSpPr>
          <p:cNvPr id="24" name="ZoneTexte 23">
            <a:extLst>
              <a:ext uri="{FF2B5EF4-FFF2-40B4-BE49-F238E27FC236}">
                <a16:creationId xmlns:a16="http://schemas.microsoft.com/office/drawing/2014/main" id="{AC0CA9BF-46DF-4517-AEF0-CDA187CF1AE0}"/>
              </a:ext>
            </a:extLst>
          </p:cNvPr>
          <p:cNvSpPr txBox="1"/>
          <p:nvPr/>
        </p:nvSpPr>
        <p:spPr>
          <a:xfrm>
            <a:off x="1860365" y="2631814"/>
            <a:ext cx="4163424" cy="834074"/>
          </a:xfrm>
          <a:prstGeom prst="rect">
            <a:avLst/>
          </a:prstGeom>
          <a:noFill/>
        </p:spPr>
        <p:txBody>
          <a:bodyPr wrap="square">
            <a:spAutoFit/>
          </a:bodyPr>
          <a:lstStyle/>
          <a:p>
            <a:pPr marR="0" lvl="0" algn="l" defTabSz="914400" rtl="0" eaLnBrk="1" fontAlgn="auto" latinLnBrk="0" hangingPunct="1">
              <a:lnSpc>
                <a:spcPct val="90000"/>
              </a:lnSpc>
              <a:spcBef>
                <a:spcPts val="600"/>
              </a:spcBef>
              <a:spcAft>
                <a:spcPts val="0"/>
              </a:spcAft>
              <a:buClr>
                <a:srgbClr val="6FDAD9"/>
              </a:buClr>
              <a:buSzTx/>
              <a:tabLst/>
              <a:defRPr/>
            </a:pPr>
            <a:r>
              <a:rPr kumimoji="0" lang="fr-FR" sz="1600" b="1" i="0" u="none" strike="noStrike" kern="1200" cap="none" spc="0" normalizeH="0" baseline="0" noProof="0" dirty="0">
                <a:ln>
                  <a:noFill/>
                </a:ln>
                <a:solidFill>
                  <a:schemeClr val="bg1"/>
                </a:solidFill>
                <a:effectLst/>
                <a:uLnTx/>
                <a:uFillTx/>
                <a:ea typeface="+mn-ea"/>
                <a:cs typeface="+mn-cs"/>
              </a:rPr>
              <a:t>Ce qui est remboursé :</a:t>
            </a:r>
          </a:p>
          <a:p>
            <a:pPr marR="0" lvl="0" algn="l" defTabSz="914400" rtl="0" eaLnBrk="1" fontAlgn="auto" latinLnBrk="0" hangingPunct="1">
              <a:lnSpc>
                <a:spcPct val="90000"/>
              </a:lnSpc>
              <a:spcBef>
                <a:spcPts val="600"/>
              </a:spcBef>
              <a:spcAft>
                <a:spcPts val="0"/>
              </a:spcAft>
              <a:buClr>
                <a:srgbClr val="6FDAD9"/>
              </a:buClr>
              <a:buSzTx/>
              <a:tabLst/>
              <a:defRPr/>
            </a:pPr>
            <a:r>
              <a:rPr kumimoji="0" lang="fr-FR" sz="1600" b="0" i="0" u="none" strike="noStrike" kern="1200" cap="none" spc="0" normalizeH="0" baseline="0" noProof="0" dirty="0">
                <a:ln>
                  <a:noFill/>
                </a:ln>
                <a:solidFill>
                  <a:schemeClr val="bg1"/>
                </a:solidFill>
                <a:effectLst/>
                <a:uLnTx/>
                <a:uFillTx/>
                <a:ea typeface="+mn-ea"/>
                <a:cs typeface="+mn-cs"/>
              </a:rPr>
              <a:t>la </a:t>
            </a:r>
            <a:r>
              <a:rPr kumimoji="0" lang="fr-FR" sz="1600" b="1" i="0" u="none" strike="noStrike" kern="1200" cap="none" spc="0" normalizeH="0" baseline="0" noProof="0" dirty="0">
                <a:ln>
                  <a:noFill/>
                </a:ln>
                <a:solidFill>
                  <a:schemeClr val="bg1"/>
                </a:solidFill>
                <a:effectLst/>
                <a:uLnTx/>
                <a:uFillTx/>
                <a:ea typeface="+mn-ea"/>
                <a:cs typeface="+mn-cs"/>
              </a:rPr>
              <a:t>stimulation et la ponction ovariennes </a:t>
            </a:r>
            <a:r>
              <a:rPr kumimoji="0" lang="fr-FR" sz="1600" b="0" i="0" u="none" strike="noStrike" kern="1200" cap="none" spc="0" normalizeH="0" baseline="0" noProof="0" dirty="0">
                <a:ln>
                  <a:noFill/>
                </a:ln>
                <a:solidFill>
                  <a:schemeClr val="bg1"/>
                </a:solidFill>
                <a:effectLst/>
                <a:uLnTx/>
                <a:uFillTx/>
                <a:ea typeface="+mn-ea"/>
                <a:cs typeface="+mn-cs"/>
              </a:rPr>
              <a:t>(avec des limites d’âge fixées par décret).</a:t>
            </a:r>
          </a:p>
        </p:txBody>
      </p:sp>
      <p:sp>
        <p:nvSpPr>
          <p:cNvPr id="6" name="Titre 5">
            <a:extLst>
              <a:ext uri="{FF2B5EF4-FFF2-40B4-BE49-F238E27FC236}">
                <a16:creationId xmlns:a16="http://schemas.microsoft.com/office/drawing/2014/main" id="{9F1A6353-16CA-4723-BE0F-EC9B715AD76F}"/>
              </a:ext>
            </a:extLst>
          </p:cNvPr>
          <p:cNvSpPr>
            <a:spLocks noGrp="1"/>
          </p:cNvSpPr>
          <p:nvPr>
            <p:ph type="title"/>
          </p:nvPr>
        </p:nvSpPr>
        <p:spPr>
          <a:xfrm>
            <a:off x="900400" y="807680"/>
            <a:ext cx="10182666" cy="341632"/>
          </a:xfrm>
        </p:spPr>
        <p:txBody>
          <a:bodyPr/>
          <a:lstStyle/>
          <a:p>
            <a:r>
              <a:rPr lang="fr-FR" dirty="0"/>
              <a:t>LA POSSIBILITÉ D’AUTOCONSERVATION DES GAMÈTES</a:t>
            </a:r>
          </a:p>
        </p:txBody>
      </p:sp>
    </p:spTree>
    <p:extLst>
      <p:ext uri="{BB962C8B-B14F-4D97-AF65-F5344CB8AC3E}">
        <p14:creationId xmlns:p14="http://schemas.microsoft.com/office/powerpoint/2010/main" val="1790490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a:extLst>
              <a:ext uri="{FF2B5EF4-FFF2-40B4-BE49-F238E27FC236}">
                <a16:creationId xmlns:a16="http://schemas.microsoft.com/office/drawing/2014/main" id="{FBA167E2-3036-4991-9F03-3BDBA8BFB9BC}"/>
              </a:ext>
            </a:extLst>
          </p:cNvPr>
          <p:cNvGrpSpPr/>
          <p:nvPr/>
        </p:nvGrpSpPr>
        <p:grpSpPr>
          <a:xfrm>
            <a:off x="2268401" y="4057586"/>
            <a:ext cx="3690501" cy="1575816"/>
            <a:chOff x="7529949" y="3429000"/>
            <a:chExt cx="3690501" cy="1575816"/>
          </a:xfrm>
        </p:grpSpPr>
        <p:sp>
          <p:nvSpPr>
            <p:cNvPr id="7" name="Google Shape;148;p8">
              <a:extLst>
                <a:ext uri="{FF2B5EF4-FFF2-40B4-BE49-F238E27FC236}">
                  <a16:creationId xmlns:a16="http://schemas.microsoft.com/office/drawing/2014/main" id="{17007A57-7D24-425F-B7AF-229F62F8D4DB}"/>
                </a:ext>
              </a:extLst>
            </p:cNvPr>
            <p:cNvSpPr/>
            <p:nvPr/>
          </p:nvSpPr>
          <p:spPr>
            <a:xfrm>
              <a:off x="7529949" y="3429000"/>
              <a:ext cx="3690501" cy="1575816"/>
            </a:xfrm>
            <a:prstGeom prst="rect">
              <a:avLst/>
            </a:prstGeom>
            <a:noFill/>
            <a:ln w="12700" cap="flat" cmpd="sng">
              <a:solidFill>
                <a:schemeClr val="accent3"/>
              </a:solidFill>
              <a:prstDash val="solid"/>
              <a:round/>
              <a:headEnd type="none" w="sm" len="sm"/>
              <a:tailEnd type="none" w="sm" len="sm"/>
            </a:ln>
          </p:spPr>
          <p:txBody>
            <a:bodyPr spcFirstLastPara="1" wrap="square" lIns="324000" tIns="45700" rIns="396000" bIns="216000" anchor="ctr" anchorCtr="0">
              <a:noAutofit/>
            </a:bodyPr>
            <a:lstStyle/>
            <a:p>
              <a:pPr>
                <a:lnSpc>
                  <a:spcPct val="90000"/>
                </a:lnSpc>
                <a:spcBef>
                  <a:spcPts val="600"/>
                </a:spcBef>
                <a:buClr>
                  <a:srgbClr val="000000"/>
                </a:buClr>
                <a:buSzPts val="1800"/>
              </a:pPr>
              <a:r>
                <a:rPr lang="fr-FR" sz="1600" b="1" dirty="0">
                  <a:solidFill>
                    <a:schemeClr val="accent3"/>
                  </a:solidFill>
                  <a:sym typeface="Helvetica Neue"/>
                </a:rPr>
                <a:t>Le don de gamètes reste gratuit, volontaire et anonyme.</a:t>
              </a:r>
              <a:endParaRPr lang="fr-FR" sz="1600" b="1" dirty="0">
                <a:solidFill>
                  <a:schemeClr val="accent3"/>
                </a:solidFill>
                <a:sym typeface="Arial"/>
              </a:endParaRPr>
            </a:p>
            <a:p>
              <a:pPr>
                <a:lnSpc>
                  <a:spcPct val="90000"/>
                </a:lnSpc>
                <a:spcBef>
                  <a:spcPts val="600"/>
                </a:spcBef>
                <a:buClr>
                  <a:srgbClr val="000000"/>
                </a:buClr>
                <a:buSzPts val="1800"/>
              </a:pPr>
              <a:r>
                <a:rPr lang="fr-FR" sz="1400" dirty="0">
                  <a:solidFill>
                    <a:schemeClr val="accent3"/>
                  </a:solidFill>
                  <a:sym typeface="Helvetica Neue"/>
                </a:rPr>
                <a:t>Les donneurs ne peuvent pas connaître l’identité des personnes qui recevront leur don et inversement.</a:t>
              </a:r>
              <a:endParaRPr lang="fr-FR" sz="1400" dirty="0">
                <a:solidFill>
                  <a:schemeClr val="accent3"/>
                </a:solidFill>
                <a:sym typeface="Arial"/>
              </a:endParaRPr>
            </a:p>
          </p:txBody>
        </p:sp>
        <p:grpSp>
          <p:nvGrpSpPr>
            <p:cNvPr id="17" name="Groupe 16">
              <a:extLst>
                <a:ext uri="{FF2B5EF4-FFF2-40B4-BE49-F238E27FC236}">
                  <a16:creationId xmlns:a16="http://schemas.microsoft.com/office/drawing/2014/main" id="{98FCF8AE-7D6F-4E05-B025-F65C3FCC6B1E}"/>
                </a:ext>
              </a:extLst>
            </p:cNvPr>
            <p:cNvGrpSpPr/>
            <p:nvPr/>
          </p:nvGrpSpPr>
          <p:grpSpPr>
            <a:xfrm>
              <a:off x="7529949" y="4104816"/>
              <a:ext cx="1620000" cy="900000"/>
              <a:chOff x="4848897" y="1884199"/>
              <a:chExt cx="1620000" cy="900000"/>
            </a:xfrm>
            <a:solidFill>
              <a:schemeClr val="accent3"/>
            </a:solidFill>
          </p:grpSpPr>
          <p:sp>
            <p:nvSpPr>
              <p:cNvPr id="18" name="Rectangle 17">
                <a:extLst>
                  <a:ext uri="{FF2B5EF4-FFF2-40B4-BE49-F238E27FC236}">
                    <a16:creationId xmlns:a16="http://schemas.microsoft.com/office/drawing/2014/main" id="{88523006-C08C-46AB-94DB-BA7ADB4F43E7}"/>
                  </a:ext>
                </a:extLst>
              </p:cNvPr>
              <p:cNvSpPr/>
              <p:nvPr/>
            </p:nvSpPr>
            <p:spPr>
              <a:xfrm>
                <a:off x="4848897" y="2676199"/>
                <a:ext cx="162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1FA57C94-0FC1-429F-9928-C88A3EC98213}"/>
                  </a:ext>
                </a:extLst>
              </p:cNvPr>
              <p:cNvSpPr/>
              <p:nvPr/>
            </p:nvSpPr>
            <p:spPr>
              <a:xfrm rot="16200000" flipH="1" flipV="1">
                <a:off x="4452897" y="2280199"/>
                <a:ext cx="900000" cy="10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sp>
        <p:nvSpPr>
          <p:cNvPr id="11" name="Rectangle 10">
            <a:extLst>
              <a:ext uri="{FF2B5EF4-FFF2-40B4-BE49-F238E27FC236}">
                <a16:creationId xmlns:a16="http://schemas.microsoft.com/office/drawing/2014/main" id="{E1AA1A22-4569-470A-AB83-6F78E6DCDE5C}"/>
              </a:ext>
            </a:extLst>
          </p:cNvPr>
          <p:cNvSpPr/>
          <p:nvPr/>
        </p:nvSpPr>
        <p:spPr>
          <a:xfrm>
            <a:off x="900401" y="1464352"/>
            <a:ext cx="1368000"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contenu 1">
            <a:extLst>
              <a:ext uri="{FF2B5EF4-FFF2-40B4-BE49-F238E27FC236}">
                <a16:creationId xmlns:a16="http://schemas.microsoft.com/office/drawing/2014/main" id="{669D43BB-EAB5-44C3-8C1D-C0A244F82951}"/>
              </a:ext>
            </a:extLst>
          </p:cNvPr>
          <p:cNvSpPr>
            <a:spLocks noGrp="1"/>
          </p:cNvSpPr>
          <p:nvPr>
            <p:ph idx="1"/>
          </p:nvPr>
        </p:nvSpPr>
        <p:spPr>
          <a:xfrm>
            <a:off x="900401" y="1476000"/>
            <a:ext cx="4366924" cy="1431161"/>
          </a:xfrm>
        </p:spPr>
        <p:txBody>
          <a:bodyPr/>
          <a:lstStyle/>
          <a:p>
            <a:pPr marL="0" indent="0">
              <a:buNone/>
            </a:pPr>
            <a:r>
              <a:rPr lang="fr-FR" b="1" dirty="0">
                <a:solidFill>
                  <a:schemeClr val="bg1"/>
                </a:solidFill>
              </a:rPr>
              <a:t>Pourquoi ?</a:t>
            </a:r>
          </a:p>
          <a:p>
            <a:pPr>
              <a:spcBef>
                <a:spcPts val="1800"/>
              </a:spcBef>
            </a:pPr>
            <a:r>
              <a:rPr lang="fr-FR" dirty="0"/>
              <a:t>Pour apporter des réponses aux personnes issues d’un don de spermatozoïdes, d’ovocytes ou d’embryons qui se posent des questions sur leurs origines.</a:t>
            </a:r>
          </a:p>
        </p:txBody>
      </p:sp>
      <p:sp>
        <p:nvSpPr>
          <p:cNvPr id="3" name="Titre 2">
            <a:extLst>
              <a:ext uri="{FF2B5EF4-FFF2-40B4-BE49-F238E27FC236}">
                <a16:creationId xmlns:a16="http://schemas.microsoft.com/office/drawing/2014/main" id="{B5D87247-11D6-4F7E-A344-B6E01EAAC9BF}"/>
              </a:ext>
            </a:extLst>
          </p:cNvPr>
          <p:cNvSpPr>
            <a:spLocks noGrp="1"/>
          </p:cNvSpPr>
          <p:nvPr>
            <p:ph type="title"/>
          </p:nvPr>
        </p:nvSpPr>
        <p:spPr>
          <a:xfrm>
            <a:off x="900400" y="807680"/>
            <a:ext cx="10182666" cy="341632"/>
          </a:xfrm>
        </p:spPr>
        <p:txBody>
          <a:bodyPr/>
          <a:lstStyle/>
          <a:p>
            <a:r>
              <a:rPr lang="fr-FR" dirty="0"/>
              <a:t>L’ACCÈS AUX ORIGINES POUR LES PERSONNES ISSUES D’UN DON DE GAMÈTES</a:t>
            </a:r>
          </a:p>
        </p:txBody>
      </p:sp>
      <p:sp>
        <p:nvSpPr>
          <p:cNvPr id="5" name="Rectangle 4">
            <a:extLst>
              <a:ext uri="{FF2B5EF4-FFF2-40B4-BE49-F238E27FC236}">
                <a16:creationId xmlns:a16="http://schemas.microsoft.com/office/drawing/2014/main" id="{0C2857EF-8584-4E48-A020-4FC3329CDC04}"/>
              </a:ext>
            </a:extLst>
          </p:cNvPr>
          <p:cNvSpPr/>
          <p:nvPr/>
        </p:nvSpPr>
        <p:spPr>
          <a:xfrm>
            <a:off x="6866474" y="1476000"/>
            <a:ext cx="1268642"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space réservé du contenu 1">
            <a:extLst>
              <a:ext uri="{FF2B5EF4-FFF2-40B4-BE49-F238E27FC236}">
                <a16:creationId xmlns:a16="http://schemas.microsoft.com/office/drawing/2014/main" id="{0C5E213E-493E-4AA8-B53D-6BA799583DA4}"/>
              </a:ext>
            </a:extLst>
          </p:cNvPr>
          <p:cNvSpPr txBox="1">
            <a:spLocks/>
          </p:cNvSpPr>
          <p:nvPr/>
        </p:nvSpPr>
        <p:spPr>
          <a:xfrm>
            <a:off x="6866474" y="1476000"/>
            <a:ext cx="4216591" cy="1652760"/>
          </a:xfrm>
          <a:prstGeom prst="rect">
            <a:avLst/>
          </a:prstGeom>
        </p:spPr>
        <p:txBody>
          <a:bodyPr vert="horz" wrap="square" lIns="91440" tIns="45720" rIns="91440" bIns="45720" rtlCol="0">
            <a:spAutoFit/>
          </a:bodyPr>
          <a:lstStyle>
            <a:lvl1pPr marL="216000" indent="-216000" algn="l" defTabSz="914400" rtl="0" eaLnBrk="1" latinLnBrk="0" hangingPunct="1">
              <a:lnSpc>
                <a:spcPct val="90000"/>
              </a:lnSpc>
              <a:spcBef>
                <a:spcPts val="1200"/>
              </a:spcBef>
              <a:buClr>
                <a:schemeClr val="accent2"/>
              </a:buClr>
              <a:buFont typeface="Arial" panose="020B0604020202020204" pitchFamily="34" charset="0"/>
              <a:buChar char="●"/>
              <a:defRPr sz="1600" kern="1200">
                <a:solidFill>
                  <a:schemeClr val="tx1"/>
                </a:solidFill>
                <a:latin typeface="+mn-lt"/>
                <a:ea typeface="+mn-ea"/>
                <a:cs typeface="+mn-cs"/>
              </a:defRPr>
            </a:lvl1pPr>
            <a:lvl2pPr marL="432000" indent="-180000" algn="l" defTabSz="914400" rtl="0" eaLnBrk="1" latinLnBrk="0" hangingPunct="1">
              <a:lnSpc>
                <a:spcPct val="90000"/>
              </a:lnSpc>
              <a:spcBef>
                <a:spcPts val="600"/>
              </a:spcBef>
              <a:buClr>
                <a:schemeClr val="accent3"/>
              </a:buClr>
              <a:buFont typeface="Calibri" panose="020F0502020204030204" pitchFamily="34" charset="0"/>
              <a:buChar char="‒"/>
              <a:defRPr sz="1400" kern="1200">
                <a:solidFill>
                  <a:schemeClr val="tx1"/>
                </a:solidFill>
                <a:latin typeface="+mn-lt"/>
                <a:ea typeface="+mn-ea"/>
                <a:cs typeface="+mn-cs"/>
              </a:defRPr>
            </a:lvl2pPr>
            <a:lvl3pPr marL="684000" indent="-180000" algn="l" defTabSz="914400" rtl="0" eaLnBrk="1" latinLnBrk="0" hangingPunct="1">
              <a:lnSpc>
                <a:spcPct val="90000"/>
              </a:lnSpc>
              <a:spcBef>
                <a:spcPts val="400"/>
              </a:spcBef>
              <a:buClr>
                <a:schemeClr val="accent3"/>
              </a:buClr>
              <a:buFont typeface="Calibri" panose="020F0502020204030204" pitchFamily="34" charset="0"/>
              <a:buChar char="‒"/>
              <a:defRPr sz="1200" kern="1200">
                <a:solidFill>
                  <a:schemeClr val="tx1"/>
                </a:solidFill>
                <a:latin typeface="+mn-lt"/>
                <a:ea typeface="+mn-ea"/>
                <a:cs typeface="+mn-cs"/>
              </a:defRPr>
            </a:lvl3pPr>
            <a:lvl4pPr marL="936000" indent="-180000" algn="l" defTabSz="914400" rtl="0" eaLnBrk="1" latinLnBrk="0" hangingPunct="1">
              <a:lnSpc>
                <a:spcPct val="90000"/>
              </a:lnSpc>
              <a:spcBef>
                <a:spcPts val="200"/>
              </a:spcBef>
              <a:buClr>
                <a:schemeClr val="accent3"/>
              </a:buClr>
              <a:buFont typeface="Calibri" panose="020F0502020204030204" pitchFamily="34" charset="0"/>
              <a:buChar char="‒"/>
              <a:defRPr sz="1100" kern="1200">
                <a:solidFill>
                  <a:schemeClr val="tx1"/>
                </a:solidFill>
                <a:latin typeface="+mn-lt"/>
                <a:ea typeface="+mn-ea"/>
                <a:cs typeface="+mn-cs"/>
              </a:defRPr>
            </a:lvl4pPr>
            <a:lvl5pPr marL="1188000" indent="-180000" algn="l" defTabSz="914400" rtl="0" eaLnBrk="1" latinLnBrk="0" hangingPunct="1">
              <a:lnSpc>
                <a:spcPct val="90000"/>
              </a:lnSpc>
              <a:spcBef>
                <a:spcPts val="200"/>
              </a:spcBef>
              <a:buClr>
                <a:schemeClr val="accent3"/>
              </a:buClr>
              <a:buFont typeface="Calibri" panose="020F0502020204030204" pitchFamily="34" charset="0"/>
              <a:buChar char="‒"/>
              <a:defRPr sz="10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b="1" dirty="0">
                <a:solidFill>
                  <a:schemeClr val="bg1"/>
                </a:solidFill>
              </a:rPr>
              <a:t>Pour qui ?</a:t>
            </a:r>
          </a:p>
          <a:p>
            <a:pPr>
              <a:spcBef>
                <a:spcPts val="1800"/>
              </a:spcBef>
            </a:pPr>
            <a:r>
              <a:rPr lang="fr-FR" dirty="0"/>
              <a:t>En effet, les personnes issues d’un don de gamètes ou d’embryon, pourront à leur majorité et si elles le souhaitent, </a:t>
            </a:r>
            <a:r>
              <a:rPr lang="fr-FR" b="1" dirty="0"/>
              <a:t>accéder aux données non identifiantes et à l’identité du tiers donneur</a:t>
            </a:r>
            <a:r>
              <a:rPr lang="fr-FR" dirty="0"/>
              <a:t>. </a:t>
            </a:r>
          </a:p>
        </p:txBody>
      </p:sp>
      <p:pic>
        <p:nvPicPr>
          <p:cNvPr id="10" name="Image 9">
            <a:extLst>
              <a:ext uri="{FF2B5EF4-FFF2-40B4-BE49-F238E27FC236}">
                <a16:creationId xmlns:a16="http://schemas.microsoft.com/office/drawing/2014/main" id="{189EA6A7-2212-4E5F-A31A-22F8175DC1BE}"/>
              </a:ext>
            </a:extLst>
          </p:cNvPr>
          <p:cNvPicPr>
            <a:picLocks noChangeAspect="1"/>
          </p:cNvPicPr>
          <p:nvPr/>
        </p:nvPicPr>
        <p:blipFill rotWithShape="1">
          <a:blip r:embed="rId2">
            <a:extLst>
              <a:ext uri="{28A0092B-C50C-407E-A947-70E740481C1C}">
                <a14:useLocalDpi xmlns:a14="http://schemas.microsoft.com/office/drawing/2010/main" val="0"/>
              </a:ext>
            </a:extLst>
          </a:blip>
          <a:srcRect b="5364"/>
          <a:stretch/>
        </p:blipFill>
        <p:spPr>
          <a:xfrm>
            <a:off x="5429436" y="2497115"/>
            <a:ext cx="1179667" cy="4360885"/>
          </a:xfrm>
          <a:prstGeom prst="rect">
            <a:avLst/>
          </a:prstGeom>
        </p:spPr>
      </p:pic>
    </p:spTree>
    <p:extLst>
      <p:ext uri="{BB962C8B-B14F-4D97-AF65-F5344CB8AC3E}">
        <p14:creationId xmlns:p14="http://schemas.microsoft.com/office/powerpoint/2010/main" val="2893773853"/>
      </p:ext>
    </p:extLst>
  </p:cSld>
  <p:clrMapOvr>
    <a:masterClrMapping/>
  </p:clrMapOvr>
</p:sld>
</file>

<file path=ppt/theme/theme1.xml><?xml version="1.0" encoding="utf-8"?>
<a:theme xmlns:a="http://schemas.openxmlformats.org/drawingml/2006/main" name="1_Thème Office">
  <a:themeElements>
    <a:clrScheme name="Agence de la Biomedecine">
      <a:dk1>
        <a:sysClr val="windowText" lastClr="000000"/>
      </a:dk1>
      <a:lt1>
        <a:sysClr val="window" lastClr="FFFFFF"/>
      </a:lt1>
      <a:dk2>
        <a:srgbClr val="44546A"/>
      </a:dk2>
      <a:lt2>
        <a:srgbClr val="E7E6E6"/>
      </a:lt2>
      <a:accent1>
        <a:srgbClr val="4F138E"/>
      </a:accent1>
      <a:accent2>
        <a:srgbClr val="6FDAD9"/>
      </a:accent2>
      <a:accent3>
        <a:srgbClr val="01426A"/>
      </a:accent3>
      <a:accent4>
        <a:srgbClr val="F3C6AA"/>
      </a:accent4>
      <a:accent5>
        <a:srgbClr val="88BFEA"/>
      </a:accent5>
      <a:accent6>
        <a:srgbClr val="5A75B7"/>
      </a:accent6>
      <a:hlink>
        <a:srgbClr val="5B108C"/>
      </a:hlink>
      <a:folHlink>
        <a:srgbClr val="6ADB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hème Office">
  <a:themeElements>
    <a:clrScheme name="Agence de la Biomedecine">
      <a:dk1>
        <a:sysClr val="windowText" lastClr="000000"/>
      </a:dk1>
      <a:lt1>
        <a:sysClr val="window" lastClr="FFFFFF"/>
      </a:lt1>
      <a:dk2>
        <a:srgbClr val="44546A"/>
      </a:dk2>
      <a:lt2>
        <a:srgbClr val="E7E6E6"/>
      </a:lt2>
      <a:accent1>
        <a:srgbClr val="4F138E"/>
      </a:accent1>
      <a:accent2>
        <a:srgbClr val="6FDAD9"/>
      </a:accent2>
      <a:accent3>
        <a:srgbClr val="01426A"/>
      </a:accent3>
      <a:accent4>
        <a:srgbClr val="F3C6AA"/>
      </a:accent4>
      <a:accent5>
        <a:srgbClr val="88BFEA"/>
      </a:accent5>
      <a:accent6>
        <a:srgbClr val="5A75B7"/>
      </a:accent6>
      <a:hlink>
        <a:srgbClr val="5B108C"/>
      </a:hlink>
      <a:folHlink>
        <a:srgbClr val="6ADB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Thème Office">
  <a:themeElements>
    <a:clrScheme name="Agence de la Biomedecine">
      <a:dk1>
        <a:sysClr val="windowText" lastClr="000000"/>
      </a:dk1>
      <a:lt1>
        <a:sysClr val="window" lastClr="FFFFFF"/>
      </a:lt1>
      <a:dk2>
        <a:srgbClr val="44546A"/>
      </a:dk2>
      <a:lt2>
        <a:srgbClr val="E7E6E6"/>
      </a:lt2>
      <a:accent1>
        <a:srgbClr val="4F138E"/>
      </a:accent1>
      <a:accent2>
        <a:srgbClr val="6FDAD9"/>
      </a:accent2>
      <a:accent3>
        <a:srgbClr val="01426A"/>
      </a:accent3>
      <a:accent4>
        <a:srgbClr val="F3C6AA"/>
      </a:accent4>
      <a:accent5>
        <a:srgbClr val="88BFEA"/>
      </a:accent5>
      <a:accent6>
        <a:srgbClr val="5A75B7"/>
      </a:accent6>
      <a:hlink>
        <a:srgbClr val="5B108C"/>
      </a:hlink>
      <a:folHlink>
        <a:srgbClr val="6ADB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Thème Office">
  <a:themeElements>
    <a:clrScheme name="Agence de la Biomedecine">
      <a:dk1>
        <a:sysClr val="windowText" lastClr="000000"/>
      </a:dk1>
      <a:lt1>
        <a:sysClr val="window" lastClr="FFFFFF"/>
      </a:lt1>
      <a:dk2>
        <a:srgbClr val="44546A"/>
      </a:dk2>
      <a:lt2>
        <a:srgbClr val="E7E6E6"/>
      </a:lt2>
      <a:accent1>
        <a:srgbClr val="4F138E"/>
      </a:accent1>
      <a:accent2>
        <a:srgbClr val="6FDAD9"/>
      </a:accent2>
      <a:accent3>
        <a:srgbClr val="01426A"/>
      </a:accent3>
      <a:accent4>
        <a:srgbClr val="F3C6AA"/>
      </a:accent4>
      <a:accent5>
        <a:srgbClr val="88BFEA"/>
      </a:accent5>
      <a:accent6>
        <a:srgbClr val="5A75B7"/>
      </a:accent6>
      <a:hlink>
        <a:srgbClr val="5B108C"/>
      </a:hlink>
      <a:folHlink>
        <a:srgbClr val="6ADB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5_Thème Office">
  <a:themeElements>
    <a:clrScheme name="Agence de la Biomedecine">
      <a:dk1>
        <a:sysClr val="windowText" lastClr="000000"/>
      </a:dk1>
      <a:lt1>
        <a:sysClr val="window" lastClr="FFFFFF"/>
      </a:lt1>
      <a:dk2>
        <a:srgbClr val="44546A"/>
      </a:dk2>
      <a:lt2>
        <a:srgbClr val="E7E6E6"/>
      </a:lt2>
      <a:accent1>
        <a:srgbClr val="4F138E"/>
      </a:accent1>
      <a:accent2>
        <a:srgbClr val="6FDAD9"/>
      </a:accent2>
      <a:accent3>
        <a:srgbClr val="01426A"/>
      </a:accent3>
      <a:accent4>
        <a:srgbClr val="F3C6AA"/>
      </a:accent4>
      <a:accent5>
        <a:srgbClr val="88BFEA"/>
      </a:accent5>
      <a:accent6>
        <a:srgbClr val="5A75B7"/>
      </a:accent6>
      <a:hlink>
        <a:srgbClr val="5B108C"/>
      </a:hlink>
      <a:folHlink>
        <a:srgbClr val="6ADBD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3229</Words>
  <Application>Microsoft Office PowerPoint</Application>
  <PresentationFormat>Grand écran</PresentationFormat>
  <Paragraphs>198</Paragraphs>
  <Slides>25</Slides>
  <Notes>10</Notes>
  <HiddenSlides>0</HiddenSlides>
  <MMClips>0</MMClips>
  <ScaleCrop>false</ScaleCrop>
  <HeadingPairs>
    <vt:vector size="6" baseType="variant">
      <vt:variant>
        <vt:lpstr>Polices utilisées</vt:lpstr>
      </vt:variant>
      <vt:variant>
        <vt:i4>4</vt:i4>
      </vt:variant>
      <vt:variant>
        <vt:lpstr>Thème</vt:lpstr>
      </vt:variant>
      <vt:variant>
        <vt:i4>5</vt:i4>
      </vt:variant>
      <vt:variant>
        <vt:lpstr>Titres des diapositives</vt:lpstr>
      </vt:variant>
      <vt:variant>
        <vt:i4>25</vt:i4>
      </vt:variant>
    </vt:vector>
  </HeadingPairs>
  <TitlesOfParts>
    <vt:vector size="34" baseType="lpstr">
      <vt:lpstr>Arial</vt:lpstr>
      <vt:lpstr>Arial Black</vt:lpstr>
      <vt:lpstr>Calibri</vt:lpstr>
      <vt:lpstr>Helvetica Neue</vt:lpstr>
      <vt:lpstr>1_Thème Office</vt:lpstr>
      <vt:lpstr>2_Thème Office</vt:lpstr>
      <vt:lpstr>3_Thème Office</vt:lpstr>
      <vt:lpstr>4_Thème Office</vt:lpstr>
      <vt:lpstr>5_Thème Office</vt:lpstr>
      <vt:lpstr>QUE DIT LA NOUVELLE LOI DE BIOÉTHIQUE ?</vt:lpstr>
      <vt:lpstr>sommaire</vt:lpstr>
      <vt:lpstr>Présentation PowerPoint</vt:lpstr>
      <vt:lpstr>L’ASSISTANCE MÉDICALE À LA PROCRÉATION</vt:lpstr>
      <vt:lpstr>L’ASSISTANCE MÉDICALE À LA PROCRÉATION</vt:lpstr>
      <vt:lpstr>LA POSSIBILITÉ D’AUTOCONSERVATION DES GAMÈTES</vt:lpstr>
      <vt:lpstr>LA POSSIBILITÉ D’AUTOCONSERVATION DES GAMÈTES</vt:lpstr>
      <vt:lpstr>LA POSSIBILITÉ D’AUTOCONSERVATION DES GAMÈTES</vt:lpstr>
      <vt:lpstr>L’ACCÈS AUX ORIGINES POUR LES PERSONNES ISSUES D’UN DON DE GAMÈTES</vt:lpstr>
      <vt:lpstr>L’ACCÈS AUX ORIGINES POUR LES PERSONNES ISSUES D’UN DON DE GAMÈTES</vt:lpstr>
      <vt:lpstr>LA MISE EN PLACE DE LA COMMISSION AD HOC</vt:lpstr>
      <vt:lpstr>Présentation PowerPoint</vt:lpstr>
      <vt:lpstr>CONSÉQUENCES POUR LES TIERS DONNEURS</vt:lpstr>
      <vt:lpstr>CONSÉQUENCES POUR LES TIERS DONNEURS</vt:lpstr>
      <vt:lpstr>CONSÉQUENCES POUR LES RECEVEURS</vt:lpstr>
      <vt:lpstr>Présentation PowerPoint</vt:lpstr>
      <vt:lpstr>L’ACCUEIL DE NOUVEAUX PUBLICS POUR LES AMP AVEC TIERS DONNEUR</vt:lpstr>
      <vt:lpstr>Présentation PowerPoint</vt:lpstr>
      <vt:lpstr>SUR LE DON DE GAMÈTES</vt:lpstr>
      <vt:lpstr>SUR LE DON DE GAMÈTES</vt:lpstr>
      <vt:lpstr>SUR LE DROIT D’ACCÈS AUX ORIGINES </vt:lpstr>
      <vt:lpstr>SUR LE DROIT D’ACCÈS AUX ORIGINES </vt:lpstr>
      <vt:lpstr>SUR LE DROIT D’ACCÈS AUX ORIGINES </vt:lpstr>
      <vt:lpstr>SUR L’AUTOCONSERVATION DES GAMÈTES </vt:lpstr>
      <vt:lpstr>MERCI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évolutions de la loi bioéthique et leurs conséquences</dc:title>
  <dc:creator>Maeder Andrea</dc:creator>
  <cp:lastModifiedBy>TONG Fabienne</cp:lastModifiedBy>
  <cp:revision>70</cp:revision>
  <dcterms:created xsi:type="dcterms:W3CDTF">2021-08-29T14:29:19Z</dcterms:created>
  <dcterms:modified xsi:type="dcterms:W3CDTF">2021-10-18T14:26:24Z</dcterms:modified>
</cp:coreProperties>
</file>